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3" r:id="rId1"/>
  </p:sldMasterIdLst>
  <p:sldIdLst>
    <p:sldId id="256" r:id="rId2"/>
    <p:sldId id="283" r:id="rId3"/>
    <p:sldId id="257" r:id="rId4"/>
    <p:sldId id="259" r:id="rId5"/>
    <p:sldId id="258"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7" r:id="rId23"/>
    <p:sldId id="278" r:id="rId24"/>
    <p:sldId id="279" r:id="rId25"/>
    <p:sldId id="282" r:id="rId26"/>
    <p:sldId id="280" r:id="rId27"/>
    <p:sldId id="28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30" autoAdjust="0"/>
    <p:restoredTop sz="94660"/>
  </p:normalViewPr>
  <p:slideViewPr>
    <p:cSldViewPr snapToGrid="0">
      <p:cViewPr varScale="1">
        <p:scale>
          <a:sx n="72" d="100"/>
          <a:sy n="72" d="100"/>
        </p:scale>
        <p:origin x="68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25205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547638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26737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910248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66448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828049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533304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22327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318263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t>5/22/2021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330612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592973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14693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502526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588765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5/22/2021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720337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pPr/>
              <a:t>5/22/2021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477999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5/22/2021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4227417372"/>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B3CF11-7B89-443F-A26A-1509509008DD}"/>
              </a:ext>
            </a:extLst>
          </p:cNvPr>
          <p:cNvSpPr>
            <a:spLocks noGrp="1"/>
          </p:cNvSpPr>
          <p:nvPr>
            <p:ph type="ctrTitle"/>
          </p:nvPr>
        </p:nvSpPr>
        <p:spPr>
          <a:xfrm>
            <a:off x="1039092" y="516835"/>
            <a:ext cx="10015762" cy="2809961"/>
          </a:xfrm>
          <a:noFill/>
          <a:ln>
            <a:noFill/>
          </a:ln>
        </p:spPr>
        <p:style>
          <a:lnRef idx="1">
            <a:schemeClr val="accent2"/>
          </a:lnRef>
          <a:fillRef idx="3">
            <a:schemeClr val="accent2"/>
          </a:fillRef>
          <a:effectRef idx="2">
            <a:schemeClr val="accent2"/>
          </a:effectRef>
          <a:fontRef idx="minor">
            <a:schemeClr val="lt1"/>
          </a:fontRef>
        </p:style>
        <p:txBody>
          <a:bodyPr>
            <a:normAutofit fontScale="90000"/>
          </a:bodyPr>
          <a:lstStyle/>
          <a:p>
            <a:pPr algn="ctr"/>
            <a:br>
              <a:rPr lang="fr-FR" sz="4900" cap="none" dirty="0">
                <a:solidFill>
                  <a:prstClr val="black"/>
                </a:solidFill>
                <a:latin typeface="Calibri Light" panose="020F0302020204030204"/>
              </a:rPr>
            </a:br>
            <a:br>
              <a:rPr lang="fr-FR" sz="4900" cap="none" dirty="0">
                <a:solidFill>
                  <a:prstClr val="black"/>
                </a:solidFill>
                <a:latin typeface="Calibri Light" panose="020F0302020204030204"/>
              </a:rPr>
            </a:br>
            <a:r>
              <a:rPr lang="fr-FR" sz="3100" b="1" cap="none" dirty="0">
                <a:solidFill>
                  <a:schemeClr val="tx1"/>
                </a:solidFill>
                <a:latin typeface="Calibri Light" panose="020F0302020204030204"/>
              </a:rPr>
              <a:t>Conception et implémentation d’une application web de gestion des entrées sorties d’une bibliothèque</a:t>
            </a:r>
            <a:br>
              <a:rPr lang="fr-FR" sz="4000" cap="none" dirty="0">
                <a:solidFill>
                  <a:schemeClr val="tx1"/>
                </a:solidFill>
                <a:latin typeface="Calibri Light" panose="020F0302020204030204"/>
              </a:rPr>
            </a:br>
            <a:endParaRPr lang="fr-FR" dirty="0">
              <a:solidFill>
                <a:schemeClr val="tx1"/>
              </a:solidFill>
            </a:endParaRPr>
          </a:p>
        </p:txBody>
      </p:sp>
      <p:sp>
        <p:nvSpPr>
          <p:cNvPr id="3" name="Sous-titre 2">
            <a:extLst>
              <a:ext uri="{FF2B5EF4-FFF2-40B4-BE49-F238E27FC236}">
                <a16:creationId xmlns:a16="http://schemas.microsoft.com/office/drawing/2014/main" id="{85F20C12-C6EB-4E6C-A217-2D29894F94B7}"/>
              </a:ext>
            </a:extLst>
          </p:cNvPr>
          <p:cNvSpPr>
            <a:spLocks noGrp="1"/>
          </p:cNvSpPr>
          <p:nvPr>
            <p:ph type="subTitle" idx="1"/>
          </p:nvPr>
        </p:nvSpPr>
        <p:spPr>
          <a:xfrm>
            <a:off x="2463264" y="3531205"/>
            <a:ext cx="8637072" cy="2511788"/>
          </a:xfrm>
        </p:spPr>
        <p:txBody>
          <a:bodyPr>
            <a:normAutofit/>
          </a:bodyPr>
          <a:lstStyle/>
          <a:p>
            <a:pPr algn="l"/>
            <a:endParaRPr lang="fr-FR" sz="2000" b="1" dirty="0"/>
          </a:p>
          <a:p>
            <a:pPr algn="l"/>
            <a:r>
              <a:rPr lang="fr-FR" sz="2000" b="1" dirty="0"/>
              <a:t>Présenté PAR Groupe 6: </a:t>
            </a:r>
          </a:p>
          <a:p>
            <a:endParaRPr lang="fr-FR" dirty="0"/>
          </a:p>
        </p:txBody>
      </p:sp>
      <p:sp>
        <p:nvSpPr>
          <p:cNvPr id="4" name="ZoneTexte 3">
            <a:extLst>
              <a:ext uri="{FF2B5EF4-FFF2-40B4-BE49-F238E27FC236}">
                <a16:creationId xmlns:a16="http://schemas.microsoft.com/office/drawing/2014/main" id="{22C7E6BD-9D41-45C8-8C4C-2DF381BDB515}"/>
              </a:ext>
            </a:extLst>
          </p:cNvPr>
          <p:cNvSpPr txBox="1"/>
          <p:nvPr/>
        </p:nvSpPr>
        <p:spPr>
          <a:xfrm>
            <a:off x="4433756" y="5310946"/>
            <a:ext cx="3324488" cy="369332"/>
          </a:xfrm>
          <a:prstGeom prst="rect">
            <a:avLst/>
          </a:prstGeom>
          <a:noFill/>
        </p:spPr>
        <p:txBody>
          <a:bodyPr wrap="square" rtlCol="0">
            <a:spAutoFit/>
          </a:bodyPr>
          <a:lstStyle/>
          <a:p>
            <a:r>
              <a:rPr lang="fr-FR" dirty="0"/>
              <a:t>PROF : Dr. </a:t>
            </a:r>
            <a:r>
              <a:rPr lang="fr-FR"/>
              <a:t>A SIDIBE</a:t>
            </a:r>
            <a:endParaRPr lang="fr-FR" dirty="0"/>
          </a:p>
        </p:txBody>
      </p:sp>
      <p:sp>
        <p:nvSpPr>
          <p:cNvPr id="5" name="Rectangle 4">
            <a:extLst>
              <a:ext uri="{FF2B5EF4-FFF2-40B4-BE49-F238E27FC236}">
                <a16:creationId xmlns:a16="http://schemas.microsoft.com/office/drawing/2014/main" id="{A269EAC0-108D-4EC3-93CB-2396C5884546}"/>
              </a:ext>
            </a:extLst>
          </p:cNvPr>
          <p:cNvSpPr/>
          <p:nvPr/>
        </p:nvSpPr>
        <p:spPr>
          <a:xfrm>
            <a:off x="5527964" y="3936849"/>
            <a:ext cx="2507672" cy="101138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Ousmane </a:t>
            </a:r>
            <a:r>
              <a:rPr lang="fr-FR" dirty="0" err="1"/>
              <a:t>Djiguiba</a:t>
            </a:r>
            <a:endParaRPr lang="fr-FR" dirty="0"/>
          </a:p>
          <a:p>
            <a:pPr algn="ctr"/>
            <a:r>
              <a:rPr lang="fr-FR" dirty="0"/>
              <a:t>Souleymane Kodjo</a:t>
            </a:r>
          </a:p>
          <a:p>
            <a:pPr algn="ctr"/>
            <a:endParaRPr lang="fr-FR" dirty="0"/>
          </a:p>
          <a:p>
            <a:pPr algn="ctr"/>
            <a:endParaRPr lang="fr-FR" dirty="0"/>
          </a:p>
        </p:txBody>
      </p:sp>
    </p:spTree>
    <p:extLst>
      <p:ext uri="{BB962C8B-B14F-4D97-AF65-F5344CB8AC3E}">
        <p14:creationId xmlns:p14="http://schemas.microsoft.com/office/powerpoint/2010/main" val="370450759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644CCE57-3ECE-4DE1-935A-DF1925EDB1AE}"/>
              </a:ext>
            </a:extLst>
          </p:cNvPr>
          <p:cNvSpPr>
            <a:spLocks noGrp="1"/>
          </p:cNvSpPr>
          <p:nvPr>
            <p:ph idx="4294967295"/>
          </p:nvPr>
        </p:nvSpPr>
        <p:spPr>
          <a:xfrm>
            <a:off x="330200" y="266700"/>
            <a:ext cx="11861800" cy="5616575"/>
          </a:xfrm>
        </p:spPr>
        <p:txBody>
          <a:bodyPr/>
          <a:lstStyle/>
          <a:p>
            <a:pPr algn="ctr"/>
            <a:r>
              <a:rPr lang="fr-FR" b="1" dirty="0">
                <a:solidFill>
                  <a:schemeClr val="accent2"/>
                </a:solidFill>
              </a:rPr>
              <a:t>Diagrammes MPD</a:t>
            </a:r>
          </a:p>
          <a:p>
            <a:endParaRPr lang="fr-FR" dirty="0"/>
          </a:p>
        </p:txBody>
      </p:sp>
      <p:pic>
        <p:nvPicPr>
          <p:cNvPr id="6" name="Image 5">
            <a:extLst>
              <a:ext uri="{FF2B5EF4-FFF2-40B4-BE49-F238E27FC236}">
                <a16:creationId xmlns:a16="http://schemas.microsoft.com/office/drawing/2014/main" id="{752371B0-14AD-4160-83DF-511A307894B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1148" y="755373"/>
            <a:ext cx="10681252" cy="5274365"/>
          </a:xfrm>
          <a:prstGeom prst="rect">
            <a:avLst/>
          </a:prstGeom>
          <a:noFill/>
          <a:ln>
            <a:noFill/>
          </a:ln>
        </p:spPr>
      </p:pic>
    </p:spTree>
    <p:extLst>
      <p:ext uri="{BB962C8B-B14F-4D97-AF65-F5344CB8AC3E}">
        <p14:creationId xmlns:p14="http://schemas.microsoft.com/office/powerpoint/2010/main" val="106616363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3BA8FC-FA36-4673-9AC1-EAE20C2AA104}"/>
              </a:ext>
            </a:extLst>
          </p:cNvPr>
          <p:cNvSpPr>
            <a:spLocks noGrp="1"/>
          </p:cNvSpPr>
          <p:nvPr>
            <p:ph type="title"/>
          </p:nvPr>
        </p:nvSpPr>
        <p:spPr>
          <a:xfrm>
            <a:off x="1451579" y="579232"/>
            <a:ext cx="9603275" cy="1049235"/>
          </a:xfrm>
        </p:spPr>
        <p:txBody>
          <a:bodyPr>
            <a:normAutofit fontScale="90000"/>
          </a:bodyPr>
          <a:lstStyle/>
          <a:p>
            <a:r>
              <a:rPr lang="fr-FR" b="1" dirty="0"/>
              <a:t>Etude technique</a:t>
            </a:r>
            <a:br>
              <a:rPr lang="fr-FR" b="1" dirty="0"/>
            </a:br>
            <a:endParaRPr lang="fr-FR" dirty="0"/>
          </a:p>
        </p:txBody>
      </p:sp>
      <p:sp>
        <p:nvSpPr>
          <p:cNvPr id="3" name="Espace réservé du contenu 2">
            <a:extLst>
              <a:ext uri="{FF2B5EF4-FFF2-40B4-BE49-F238E27FC236}">
                <a16:creationId xmlns:a16="http://schemas.microsoft.com/office/drawing/2014/main" id="{323A9195-3226-493B-9581-2E5CE124070A}"/>
              </a:ext>
            </a:extLst>
          </p:cNvPr>
          <p:cNvSpPr>
            <a:spLocks noGrp="1"/>
          </p:cNvSpPr>
          <p:nvPr>
            <p:ph idx="1"/>
          </p:nvPr>
        </p:nvSpPr>
        <p:spPr>
          <a:xfrm>
            <a:off x="677333" y="2160589"/>
            <a:ext cx="10530993" cy="4461884"/>
          </a:xfrm>
          <a:noFill/>
          <a:ln>
            <a:noFill/>
          </a:ln>
        </p:spPr>
        <p:style>
          <a:lnRef idx="1">
            <a:schemeClr val="accent2"/>
          </a:lnRef>
          <a:fillRef idx="2">
            <a:schemeClr val="accent2"/>
          </a:fillRef>
          <a:effectRef idx="1">
            <a:schemeClr val="accent2"/>
          </a:effectRef>
          <a:fontRef idx="minor">
            <a:schemeClr val="dk1"/>
          </a:fontRef>
        </p:style>
        <p:txBody>
          <a:bodyPr>
            <a:normAutofit/>
          </a:bodyPr>
          <a:lstStyle/>
          <a:p>
            <a:pPr marL="0" indent="0" algn="ctr">
              <a:buNone/>
            </a:pPr>
            <a:r>
              <a:rPr lang="fr-FR" sz="2800" dirty="0">
                <a:solidFill>
                  <a:schemeClr val="accent2"/>
                </a:solidFill>
                <a:latin typeface="Times New Roman" panose="02020603050405020304" pitchFamily="18" charset="0"/>
                <a:cs typeface="Times New Roman" panose="02020603050405020304" pitchFamily="18" charset="0"/>
              </a:rPr>
              <a:t>Environnement de travail</a:t>
            </a:r>
          </a:p>
          <a:p>
            <a:pPr algn="just">
              <a:lnSpc>
                <a:spcPct val="150000"/>
              </a:lnSpc>
              <a:buFont typeface="Wingdings" panose="05000000000000000000" pitchFamily="2" charset="2"/>
              <a:buChar char="Ø"/>
            </a:pPr>
            <a:r>
              <a:rPr lang="fr-FR"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Environnement matériel </a:t>
            </a:r>
          </a:p>
          <a:p>
            <a:pPr algn="just">
              <a:lnSpc>
                <a:spcPct val="150000"/>
              </a:lnSpc>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L’environnement matériel qui a été utilisé pour développer cette application </a:t>
            </a:r>
          </a:p>
          <a:p>
            <a:pPr algn="just">
              <a:lnSpc>
                <a:spcPct val="150000"/>
              </a:lnSpc>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 	Ordinateur Portable : Toshiba </a:t>
            </a:r>
            <a:r>
              <a:rPr lang="fr-FR" sz="2400" dirty="0" err="1">
                <a:latin typeface="Times New Roman" panose="02020603050405020304" pitchFamily="18" charset="0"/>
                <a:cs typeface="Times New Roman" panose="02020603050405020304" pitchFamily="18" charset="0"/>
              </a:rPr>
              <a:t>sattellite</a:t>
            </a:r>
            <a:r>
              <a:rPr lang="fr-FR" sz="2400" dirty="0">
                <a:latin typeface="Times New Roman" panose="02020603050405020304" pitchFamily="18" charset="0"/>
                <a:cs typeface="Times New Roman" panose="02020603050405020304" pitchFamily="18" charset="0"/>
              </a:rPr>
              <a:t>-pro</a:t>
            </a:r>
          </a:p>
          <a:p>
            <a:pPr algn="just">
              <a:lnSpc>
                <a:spcPct val="150000"/>
              </a:lnSpc>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 	Processeur : Intel(R) </a:t>
            </a:r>
            <a:r>
              <a:rPr lang="fr-FR" sz="2400" dirty="0" err="1">
                <a:latin typeface="Times New Roman" panose="02020603050405020304" pitchFamily="18" charset="0"/>
                <a:cs typeface="Times New Roman" panose="02020603050405020304" pitchFamily="18" charset="0"/>
              </a:rPr>
              <a:t>core</a:t>
            </a:r>
            <a:r>
              <a:rPr lang="fr-FR" sz="2400" dirty="0">
                <a:latin typeface="Times New Roman" panose="02020603050405020304" pitchFamily="18" charset="0"/>
                <a:cs typeface="Times New Roman" panose="02020603050405020304" pitchFamily="18" charset="0"/>
              </a:rPr>
              <a:t>(TM)I3 CPU 2117U @ 1.70GHz </a:t>
            </a:r>
            <a:r>
              <a:rPr lang="fr-FR" sz="2400" dirty="0" err="1">
                <a:latin typeface="Times New Roman" panose="02020603050405020304" pitchFamily="18" charset="0"/>
                <a:cs typeface="Times New Roman" panose="02020603050405020304" pitchFamily="18" charset="0"/>
              </a:rPr>
              <a:t>1.70GHz</a:t>
            </a:r>
            <a:r>
              <a:rPr lang="fr-FR" sz="2400" dirty="0">
                <a:latin typeface="Times New Roman" panose="02020603050405020304" pitchFamily="18" charset="0"/>
                <a:cs typeface="Times New Roman" panose="02020603050405020304" pitchFamily="18" charset="0"/>
              </a:rPr>
              <a:t> </a:t>
            </a:r>
          </a:p>
          <a:p>
            <a:pPr algn="just">
              <a:lnSpc>
                <a:spcPct val="150000"/>
              </a:lnSpc>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 	Mémoire installée (RAM) : 4 ,00 Go </a:t>
            </a:r>
          </a:p>
          <a:p>
            <a:pPr marL="0" indent="0">
              <a:buNone/>
            </a:pPr>
            <a:endParaRPr lang="fr-FR" sz="2500" dirty="0"/>
          </a:p>
          <a:p>
            <a:endParaRPr lang="fr-FR" dirty="0"/>
          </a:p>
        </p:txBody>
      </p:sp>
    </p:spTree>
    <p:extLst>
      <p:ext uri="{BB962C8B-B14F-4D97-AF65-F5344CB8AC3E}">
        <p14:creationId xmlns:p14="http://schemas.microsoft.com/office/powerpoint/2010/main" val="95086065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FBB5CA-D5C7-4D74-AC0A-D1E07EAE2251}"/>
              </a:ext>
            </a:extLst>
          </p:cNvPr>
          <p:cNvSpPr>
            <a:spLocks noGrp="1"/>
          </p:cNvSpPr>
          <p:nvPr>
            <p:ph type="title"/>
          </p:nvPr>
        </p:nvSpPr>
        <p:spPr/>
        <p:txBody>
          <a:bodyPr/>
          <a:lstStyle/>
          <a:p>
            <a:r>
              <a:rPr lang="fr-FR" b="1" dirty="0"/>
              <a:t>Etude technique</a:t>
            </a:r>
            <a:endParaRPr lang="fr-FR" dirty="0"/>
          </a:p>
        </p:txBody>
      </p:sp>
      <p:sp>
        <p:nvSpPr>
          <p:cNvPr id="3" name="Espace réservé du contenu 2">
            <a:extLst>
              <a:ext uri="{FF2B5EF4-FFF2-40B4-BE49-F238E27FC236}">
                <a16:creationId xmlns:a16="http://schemas.microsoft.com/office/drawing/2014/main" id="{E3B78623-2A8D-4C7B-938C-062A2B258B17}"/>
              </a:ext>
            </a:extLst>
          </p:cNvPr>
          <p:cNvSpPr>
            <a:spLocks noGrp="1"/>
          </p:cNvSpPr>
          <p:nvPr>
            <p:ph idx="1"/>
          </p:nvPr>
        </p:nvSpPr>
        <p:spPr>
          <a:xfrm>
            <a:off x="1451579" y="2015732"/>
            <a:ext cx="9603275" cy="3815225"/>
          </a:xfrm>
          <a:noFill/>
          <a:ln>
            <a:noFill/>
          </a:ln>
        </p:spPr>
        <p:style>
          <a:lnRef idx="1">
            <a:schemeClr val="accent2"/>
          </a:lnRef>
          <a:fillRef idx="2">
            <a:schemeClr val="accent2"/>
          </a:fillRef>
          <a:effectRef idx="1">
            <a:schemeClr val="accent2"/>
          </a:effectRef>
          <a:fontRef idx="minor">
            <a:schemeClr val="dk1"/>
          </a:fontRef>
        </p:style>
        <p:txBody>
          <a:bodyPr>
            <a:normAutofit fontScale="77500" lnSpcReduction="20000"/>
          </a:bodyPr>
          <a:lstStyle/>
          <a:p>
            <a:pPr>
              <a:buFont typeface="Wingdings" panose="05000000000000000000" pitchFamily="2" charset="2"/>
              <a:buChar char="q"/>
            </a:pPr>
            <a:r>
              <a:rPr lang="fr-FR" sz="2800" dirty="0">
                <a:latin typeface="Times New Roman" panose="02020603050405020304" pitchFamily="18" charset="0"/>
                <a:cs typeface="Times New Roman" panose="02020603050405020304" pitchFamily="18" charset="0"/>
              </a:rPr>
              <a:t> </a:t>
            </a:r>
            <a:r>
              <a:rPr lang="fr-FR" sz="2800" dirty="0">
                <a:solidFill>
                  <a:schemeClr val="dk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Environnement logiciel </a:t>
            </a:r>
          </a:p>
          <a:p>
            <a:pPr marL="0" indent="0" algn="just">
              <a:lnSpc>
                <a:spcPct val="170000"/>
              </a:lnSpc>
              <a:buNone/>
            </a:pPr>
            <a:r>
              <a:rPr lang="fr-FR" sz="2400" dirty="0">
                <a:latin typeface="Times New Roman" panose="02020603050405020304" pitchFamily="18" charset="0"/>
                <a:cs typeface="Times New Roman" panose="02020603050405020304" pitchFamily="18" charset="0"/>
              </a:rPr>
              <a:t>Les logiciels utilisés sont les suivants : </a:t>
            </a:r>
          </a:p>
          <a:p>
            <a:pPr algn="just">
              <a:lnSpc>
                <a:spcPct val="170000"/>
              </a:lnSpc>
            </a:pPr>
            <a:r>
              <a:rPr lang="fr-FR" sz="2400" dirty="0">
                <a:latin typeface="Times New Roman" panose="02020603050405020304" pitchFamily="18" charset="0"/>
                <a:cs typeface="Times New Roman" panose="02020603050405020304" pitchFamily="18" charset="0"/>
              </a:rPr>
              <a:t> Système d’exploitation : Windows 10 Edition familiale 64 bits </a:t>
            </a:r>
          </a:p>
          <a:p>
            <a:pPr algn="just">
              <a:lnSpc>
                <a:spcPct val="170000"/>
              </a:lnSpc>
            </a:pPr>
            <a:r>
              <a:rPr lang="fr-FR" sz="2400" dirty="0">
                <a:latin typeface="Times New Roman" panose="02020603050405020304" pitchFamily="18" charset="0"/>
                <a:cs typeface="Times New Roman" panose="02020603050405020304" pitchFamily="18" charset="0"/>
              </a:rPr>
              <a:t> Modélisation : Power designer </a:t>
            </a:r>
          </a:p>
          <a:p>
            <a:pPr algn="just">
              <a:lnSpc>
                <a:spcPct val="170000"/>
              </a:lnSpc>
            </a:pPr>
            <a:r>
              <a:rPr lang="fr-FR" sz="2400" dirty="0">
                <a:latin typeface="Times New Roman" panose="02020603050405020304" pitchFamily="18" charset="0"/>
                <a:cs typeface="Times New Roman" panose="02020603050405020304" pitchFamily="18" charset="0"/>
              </a:rPr>
              <a:t>Logiciel Serveur : </a:t>
            </a:r>
            <a:r>
              <a:rPr lang="fr-FR" sz="2400" dirty="0" err="1">
                <a:latin typeface="Times New Roman" panose="02020603050405020304" pitchFamily="18" charset="0"/>
                <a:cs typeface="Times New Roman" panose="02020603050405020304" pitchFamily="18" charset="0"/>
              </a:rPr>
              <a:t>wamp</a:t>
            </a:r>
            <a:r>
              <a:rPr lang="fr-FR" sz="2400" dirty="0">
                <a:latin typeface="Times New Roman" panose="02020603050405020304" pitchFamily="18" charset="0"/>
                <a:cs typeface="Times New Roman" panose="02020603050405020304" pitchFamily="18" charset="0"/>
              </a:rPr>
              <a:t> server</a:t>
            </a:r>
          </a:p>
          <a:p>
            <a:pPr algn="just">
              <a:lnSpc>
                <a:spcPct val="170000"/>
              </a:lnSpc>
            </a:pPr>
            <a:r>
              <a:rPr lang="fr-FR" sz="2400" dirty="0">
                <a:latin typeface="Times New Roman" panose="02020603050405020304" pitchFamily="18" charset="0"/>
                <a:cs typeface="Times New Roman" panose="02020603050405020304" pitchFamily="18" charset="0"/>
              </a:rPr>
              <a:t>Editeur : </a:t>
            </a:r>
            <a:r>
              <a:rPr lang="fr-FR" sz="2400" dirty="0" err="1">
                <a:latin typeface="Times New Roman" panose="02020603050405020304" pitchFamily="18" charset="0"/>
                <a:cs typeface="Times New Roman" panose="02020603050405020304" pitchFamily="18" charset="0"/>
              </a:rPr>
              <a:t>SublimeText</a:t>
            </a:r>
            <a:endParaRPr lang="fr-FR" sz="2400" dirty="0">
              <a:latin typeface="Times New Roman" panose="02020603050405020304" pitchFamily="18" charset="0"/>
              <a:cs typeface="Times New Roman" panose="02020603050405020304" pitchFamily="18" charset="0"/>
            </a:endParaRPr>
          </a:p>
          <a:p>
            <a:pPr algn="just">
              <a:lnSpc>
                <a:spcPct val="170000"/>
              </a:lnSpc>
            </a:pPr>
            <a:r>
              <a:rPr lang="fr-FR" sz="2400" dirty="0">
                <a:latin typeface="Times New Roman" panose="02020603050405020304" pitchFamily="18" charset="0"/>
                <a:cs typeface="Times New Roman" panose="02020603050405020304" pitchFamily="18" charset="0"/>
              </a:rPr>
              <a:t>Framework </a:t>
            </a:r>
            <a:r>
              <a:rPr lang="fr-FR" sz="2400" dirty="0" err="1">
                <a:latin typeface="Times New Roman" panose="02020603050405020304" pitchFamily="18" charset="0"/>
                <a:cs typeface="Times New Roman" panose="02020603050405020304" pitchFamily="18" charset="0"/>
              </a:rPr>
              <a:t>css</a:t>
            </a:r>
            <a:r>
              <a:rPr lang="fr-FR" sz="2400" dirty="0">
                <a:latin typeface="Times New Roman" panose="02020603050405020304" pitchFamily="18" charset="0"/>
                <a:cs typeface="Times New Roman" panose="02020603050405020304" pitchFamily="18" charset="0"/>
              </a:rPr>
              <a:t>-javascript : Bootstrap</a:t>
            </a:r>
          </a:p>
        </p:txBody>
      </p:sp>
    </p:spTree>
    <p:extLst>
      <p:ext uri="{BB962C8B-B14F-4D97-AF65-F5344CB8AC3E}">
        <p14:creationId xmlns:p14="http://schemas.microsoft.com/office/powerpoint/2010/main" val="1940892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01F4DF-7D87-48E4-9D6A-03BDF54D45C3}"/>
              </a:ext>
            </a:extLst>
          </p:cNvPr>
          <p:cNvSpPr>
            <a:spLocks noGrp="1"/>
          </p:cNvSpPr>
          <p:nvPr>
            <p:ph type="title"/>
          </p:nvPr>
        </p:nvSpPr>
        <p:spPr/>
        <p:txBody>
          <a:bodyPr/>
          <a:lstStyle/>
          <a:p>
            <a:r>
              <a:rPr lang="fr-FR" b="1" dirty="0"/>
              <a:t>Etude technique</a:t>
            </a:r>
            <a:endParaRPr lang="fr-FR" dirty="0"/>
          </a:p>
        </p:txBody>
      </p:sp>
      <p:sp>
        <p:nvSpPr>
          <p:cNvPr id="3" name="Espace réservé du contenu 2">
            <a:extLst>
              <a:ext uri="{FF2B5EF4-FFF2-40B4-BE49-F238E27FC236}">
                <a16:creationId xmlns:a16="http://schemas.microsoft.com/office/drawing/2014/main" id="{DA89DB67-B528-4B81-9F42-283F5B5B2C20}"/>
              </a:ext>
            </a:extLst>
          </p:cNvPr>
          <p:cNvSpPr>
            <a:spLocks noGrp="1"/>
          </p:cNvSpPr>
          <p:nvPr>
            <p:ph idx="1"/>
          </p:nvPr>
        </p:nvSpPr>
        <p:spPr>
          <a:noFill/>
          <a:ln>
            <a:noFill/>
          </a:ln>
        </p:spPr>
        <p:style>
          <a:lnRef idx="1">
            <a:schemeClr val="accent2"/>
          </a:lnRef>
          <a:fillRef idx="2">
            <a:schemeClr val="accent2"/>
          </a:fillRef>
          <a:effectRef idx="1">
            <a:schemeClr val="accent2"/>
          </a:effectRef>
          <a:fontRef idx="minor">
            <a:schemeClr val="dk1"/>
          </a:fontRef>
        </p:style>
        <p:txBody>
          <a:bodyPr/>
          <a:lstStyle/>
          <a:p>
            <a:pPr>
              <a:lnSpc>
                <a:spcPct val="150000"/>
              </a:lnSpc>
              <a:buFont typeface="Wingdings" panose="05000000000000000000" pitchFamily="2" charset="2"/>
              <a:buChar char="q"/>
            </a:pPr>
            <a:r>
              <a:rPr lang="fr-FR" sz="2400" b="1" dirty="0"/>
              <a:t>Langages utilisés</a:t>
            </a:r>
          </a:p>
          <a:p>
            <a:pPr>
              <a:lnSpc>
                <a:spcPct val="150000"/>
              </a:lnSpc>
            </a:pPr>
            <a:r>
              <a:rPr lang="fr-FR" dirty="0"/>
              <a:t>HTML5/CSS3</a:t>
            </a:r>
          </a:p>
          <a:p>
            <a:pPr>
              <a:lnSpc>
                <a:spcPct val="150000"/>
              </a:lnSpc>
            </a:pPr>
            <a:r>
              <a:rPr lang="fr-FR" dirty="0"/>
              <a:t>PHP</a:t>
            </a:r>
          </a:p>
          <a:p>
            <a:pPr>
              <a:lnSpc>
                <a:spcPct val="150000"/>
              </a:lnSpc>
            </a:pPr>
            <a:r>
              <a:rPr lang="fr-FR" dirty="0"/>
              <a:t>SQL</a:t>
            </a:r>
          </a:p>
        </p:txBody>
      </p:sp>
    </p:spTree>
    <p:extLst>
      <p:ext uri="{BB962C8B-B14F-4D97-AF65-F5344CB8AC3E}">
        <p14:creationId xmlns:p14="http://schemas.microsoft.com/office/powerpoint/2010/main" val="3067726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A62D7-74E0-4452-A06C-0F53B04DC5BF}"/>
              </a:ext>
            </a:extLst>
          </p:cNvPr>
          <p:cNvSpPr>
            <a:spLocks noGrp="1"/>
          </p:cNvSpPr>
          <p:nvPr>
            <p:ph type="title"/>
          </p:nvPr>
        </p:nvSpPr>
        <p:spPr>
          <a:xfrm>
            <a:off x="677334" y="839789"/>
            <a:ext cx="8596668" cy="1320800"/>
          </a:xfrm>
        </p:spPr>
        <p:txBody>
          <a:bodyPr>
            <a:normAutofit/>
          </a:bodyPr>
          <a:lstStyle/>
          <a:p>
            <a:r>
              <a:rPr lang="fr-FR" sz="2800" b="1" dirty="0">
                <a:latin typeface="Times New Roman" panose="02020603050405020304" pitchFamily="18" charset="0"/>
                <a:cs typeface="Times New Roman" panose="02020603050405020304" pitchFamily="18" charset="0"/>
              </a:rPr>
              <a:t>Présentation de quelques interfaces de l’application</a:t>
            </a:r>
            <a:br>
              <a:rPr lang="fr-FR" sz="2800" b="1" dirty="0">
                <a:latin typeface="Times New Roman" panose="02020603050405020304" pitchFamily="18" charset="0"/>
                <a:cs typeface="Times New Roman" panose="02020603050405020304" pitchFamily="18" charset="0"/>
              </a:rPr>
            </a:br>
            <a:endParaRPr lang="fr-FR" sz="2800" dirty="0">
              <a:latin typeface="Times New Roman" panose="02020603050405020304" pitchFamily="18" charset="0"/>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38519D5F-C6C4-45D1-8E58-EE3040F57354}"/>
              </a:ext>
            </a:extLst>
          </p:cNvPr>
          <p:cNvSpPr>
            <a:spLocks noGrp="1"/>
          </p:cNvSpPr>
          <p:nvPr>
            <p:ph idx="1"/>
          </p:nvPr>
        </p:nvSpPr>
        <p:spPr>
          <a:noFill/>
          <a:ln>
            <a:noFill/>
          </a:ln>
        </p:spPr>
        <p:style>
          <a:lnRef idx="1">
            <a:schemeClr val="accent2"/>
          </a:lnRef>
          <a:fillRef idx="2">
            <a:schemeClr val="accent2"/>
          </a:fillRef>
          <a:effectRef idx="1">
            <a:schemeClr val="accent2"/>
          </a:effectRef>
          <a:fontRef idx="minor">
            <a:schemeClr val="dk1"/>
          </a:fontRef>
        </p:style>
        <p:txBody>
          <a:bodyPr/>
          <a:lstStyle/>
          <a:p>
            <a:pPr algn="just">
              <a:lnSpc>
                <a:spcPct val="150000"/>
              </a:lnSpc>
            </a:pPr>
            <a:r>
              <a:rPr lang="fr-FR" sz="2400" i="1" dirty="0"/>
              <a:t>Les figures Suivantes illustrent des exemples de capture d’´écrans des différentes interfaces de l’application.</a:t>
            </a:r>
          </a:p>
          <a:p>
            <a:endParaRPr lang="fr-FR" dirty="0"/>
          </a:p>
        </p:txBody>
      </p:sp>
    </p:spTree>
    <p:extLst>
      <p:ext uri="{BB962C8B-B14F-4D97-AF65-F5344CB8AC3E}">
        <p14:creationId xmlns:p14="http://schemas.microsoft.com/office/powerpoint/2010/main" val="13010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C75CCE-CC49-4F93-8DAF-B380CE5964D6}"/>
              </a:ext>
            </a:extLst>
          </p:cNvPr>
          <p:cNvSpPr>
            <a:spLocks noGrp="1"/>
          </p:cNvSpPr>
          <p:nvPr>
            <p:ph idx="4294967295"/>
          </p:nvPr>
        </p:nvSpPr>
        <p:spPr>
          <a:xfrm>
            <a:off x="0" y="173038"/>
            <a:ext cx="11430000" cy="6269326"/>
          </a:xfrm>
        </p:spPr>
        <p:txBody>
          <a:bodyPr>
            <a:normAutofit/>
          </a:bodyPr>
          <a:lstStyle/>
          <a:p>
            <a:pPr>
              <a:buFont typeface="Wingdings" panose="05000000000000000000" pitchFamily="2" charset="2"/>
              <a:buChar char="q"/>
            </a:pPr>
            <a:r>
              <a:rPr lang="fr-FR" b="1" dirty="0"/>
              <a:t> </a:t>
            </a:r>
            <a:r>
              <a:rPr lang="fr-FR" sz="2800" b="1" dirty="0">
                <a:latin typeface="Times New Roman" panose="02020603050405020304" pitchFamily="18" charset="0"/>
                <a:cs typeface="Times New Roman" panose="02020603050405020304" pitchFamily="18" charset="0"/>
              </a:rPr>
              <a:t>Capture d’écran :  s’authentifier</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0" indent="0">
              <a:buNone/>
            </a:pPr>
            <a:endParaRPr lang="fr-FR" dirty="0"/>
          </a:p>
          <a:p>
            <a:pPr marL="0" indent="0">
              <a:buNone/>
            </a:pPr>
            <a:endParaRPr lang="fr-FR" dirty="0"/>
          </a:p>
          <a:p>
            <a:pPr algn="just"/>
            <a:r>
              <a:rPr lang="fr-FR" sz="2400" dirty="0">
                <a:latin typeface="Times New Roman" panose="02020603050405020304" pitchFamily="18" charset="0"/>
                <a:cs typeface="Times New Roman" panose="02020603050405020304" pitchFamily="18" charset="0"/>
              </a:rPr>
              <a:t>L’Administrateur doit remplir les deux champs d’authentification en saisissant les coordonnées correctes afin qu’il puisse accéder à la page d’accueil.</a:t>
            </a:r>
          </a:p>
          <a:p>
            <a:endParaRPr lang="fr-FR" dirty="0"/>
          </a:p>
        </p:txBody>
      </p:sp>
      <p:pic>
        <p:nvPicPr>
          <p:cNvPr id="4" name="Image 3">
            <a:extLst>
              <a:ext uri="{FF2B5EF4-FFF2-40B4-BE49-F238E27FC236}">
                <a16:creationId xmlns:a16="http://schemas.microsoft.com/office/drawing/2014/main" id="{B6214FF0-9752-4AEE-974A-3431DC3D1C32}"/>
              </a:ext>
            </a:extLst>
          </p:cNvPr>
          <p:cNvPicPr/>
          <p:nvPr/>
        </p:nvPicPr>
        <p:blipFill>
          <a:blip r:embed="rId2">
            <a:extLst>
              <a:ext uri="{28A0092B-C50C-407E-A947-70E740481C1C}">
                <a14:useLocalDpi xmlns:a14="http://schemas.microsoft.com/office/drawing/2010/main" val="0"/>
              </a:ext>
            </a:extLst>
          </a:blip>
          <a:stretch>
            <a:fillRect/>
          </a:stretch>
        </p:blipFill>
        <p:spPr>
          <a:xfrm>
            <a:off x="1961321" y="742123"/>
            <a:ext cx="8269356" cy="4333460"/>
          </a:xfrm>
          <a:prstGeom prst="rect">
            <a:avLst/>
          </a:prstGeom>
        </p:spPr>
      </p:pic>
    </p:spTree>
    <p:extLst>
      <p:ext uri="{BB962C8B-B14F-4D97-AF65-F5344CB8AC3E}">
        <p14:creationId xmlns:p14="http://schemas.microsoft.com/office/powerpoint/2010/main" val="17812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AC660B7-05AB-49CE-B9ED-9D485B231C12}"/>
              </a:ext>
            </a:extLst>
          </p:cNvPr>
          <p:cNvSpPr>
            <a:spLocks noGrp="1"/>
          </p:cNvSpPr>
          <p:nvPr>
            <p:ph idx="4294967295"/>
          </p:nvPr>
        </p:nvSpPr>
        <p:spPr>
          <a:xfrm>
            <a:off x="0" y="131762"/>
            <a:ext cx="11610109" cy="6421437"/>
          </a:xfrm>
        </p:spPr>
        <p:txBody>
          <a:bodyPr>
            <a:normAutofit lnSpcReduction="10000"/>
          </a:bodyPr>
          <a:lstStyle/>
          <a:p>
            <a:pPr>
              <a:buFont typeface="Wingdings" panose="05000000000000000000" pitchFamily="2" charset="2"/>
              <a:buChar char="q"/>
            </a:pPr>
            <a:r>
              <a:rPr lang="fr-FR" sz="2800" b="1" dirty="0">
                <a:latin typeface="Times New Roman" panose="02020603050405020304" pitchFamily="18" charset="0"/>
                <a:cs typeface="Times New Roman" panose="02020603050405020304" pitchFamily="18" charset="0"/>
              </a:rPr>
              <a:t> Capture d’´écran : Page d’accueil</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1600" dirty="0"/>
          </a:p>
          <a:p>
            <a:pPr marL="0" indent="0">
              <a:buNone/>
            </a:pPr>
            <a:endParaRPr lang="fr-FR" sz="1600" dirty="0"/>
          </a:p>
          <a:p>
            <a:pPr marL="0" indent="0">
              <a:buNone/>
            </a:pPr>
            <a:endParaRPr lang="fr-FR" sz="1600" dirty="0"/>
          </a:p>
          <a:p>
            <a:pPr marL="0" indent="0" algn="just">
              <a:buNone/>
            </a:pPr>
            <a:r>
              <a:rPr lang="fr-FR" sz="2400" dirty="0">
                <a:latin typeface="Times New Roman" panose="02020603050405020304" pitchFamily="18" charset="0"/>
                <a:cs typeface="Times New Roman" panose="02020603050405020304" pitchFamily="18" charset="0"/>
              </a:rPr>
              <a:t>Après que l’utilisateur ait saisi ses informations, il peut maintenant accéder `a la page d’accueil ou il peut choisir la liste de livres ou la liste des adhérents</a:t>
            </a:r>
          </a:p>
          <a:p>
            <a:pPr marL="0" indent="0" algn="just">
              <a:buNone/>
            </a:pPr>
            <a:r>
              <a:rPr lang="fr-FR" sz="2400" dirty="0">
                <a:latin typeface="Times New Roman" panose="02020603050405020304" pitchFamily="18" charset="0"/>
                <a:cs typeface="Times New Roman" panose="02020603050405020304" pitchFamily="18" charset="0"/>
              </a:rPr>
              <a:t>Il peut aussi naviguer  dans le menu en haut ou se déconnecter en utilisant le Bouton déconnecter</a:t>
            </a:r>
          </a:p>
          <a:p>
            <a:endParaRPr lang="fr-FR" dirty="0"/>
          </a:p>
        </p:txBody>
      </p:sp>
      <p:pic>
        <p:nvPicPr>
          <p:cNvPr id="4" name="Image 3">
            <a:extLst>
              <a:ext uri="{FF2B5EF4-FFF2-40B4-BE49-F238E27FC236}">
                <a16:creationId xmlns:a16="http://schemas.microsoft.com/office/drawing/2014/main" id="{91C3D507-A426-45C9-8EED-9ABFA3B429EC}"/>
              </a:ext>
            </a:extLst>
          </p:cNvPr>
          <p:cNvPicPr/>
          <p:nvPr/>
        </p:nvPicPr>
        <p:blipFill>
          <a:blip r:embed="rId2">
            <a:extLst>
              <a:ext uri="{28A0092B-C50C-407E-A947-70E740481C1C}">
                <a14:useLocalDpi xmlns:a14="http://schemas.microsoft.com/office/drawing/2010/main" val="0"/>
              </a:ext>
            </a:extLst>
          </a:blip>
          <a:stretch>
            <a:fillRect/>
          </a:stretch>
        </p:blipFill>
        <p:spPr>
          <a:xfrm>
            <a:off x="1293812" y="516835"/>
            <a:ext cx="9604375" cy="4214191"/>
          </a:xfrm>
          <a:prstGeom prst="rect">
            <a:avLst/>
          </a:prstGeom>
        </p:spPr>
      </p:pic>
    </p:spTree>
    <p:extLst>
      <p:ext uri="{BB962C8B-B14F-4D97-AF65-F5344CB8AC3E}">
        <p14:creationId xmlns:p14="http://schemas.microsoft.com/office/powerpoint/2010/main" val="238633999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A37077E-3602-42B0-A37A-0506EAF7FFCA}"/>
              </a:ext>
            </a:extLst>
          </p:cNvPr>
          <p:cNvSpPr>
            <a:spLocks noGrp="1"/>
          </p:cNvSpPr>
          <p:nvPr>
            <p:ph idx="4294967295"/>
          </p:nvPr>
        </p:nvSpPr>
        <p:spPr>
          <a:xfrm>
            <a:off x="0" y="146050"/>
            <a:ext cx="11540836" cy="6421005"/>
          </a:xfrm>
        </p:spPr>
        <p:txBody>
          <a:bodyPr>
            <a:normAutofit/>
          </a:bodyPr>
          <a:lstStyle/>
          <a:p>
            <a:pPr>
              <a:buFont typeface="Wingdings" panose="05000000000000000000" pitchFamily="2" charset="2"/>
              <a:buChar char="q"/>
            </a:pPr>
            <a:r>
              <a:rPr lang="fr-FR" b="1" dirty="0"/>
              <a:t> </a:t>
            </a:r>
            <a:r>
              <a:rPr lang="fr-FR" sz="2800" b="1" dirty="0"/>
              <a:t>Capture d’écran Listes Livres</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sz="2400" dirty="0">
                <a:latin typeface="Times New Roman" panose="02020603050405020304" pitchFamily="18" charset="0"/>
                <a:cs typeface="Times New Roman" panose="02020603050405020304" pitchFamily="18" charset="0"/>
              </a:rPr>
              <a:t>Dans cette partie, On a la liste de tous les Livre de la bibliothèque </a:t>
            </a:r>
          </a:p>
          <a:p>
            <a:r>
              <a:rPr lang="fr-FR" sz="2400" dirty="0">
                <a:latin typeface="Times New Roman" panose="02020603050405020304" pitchFamily="18" charset="0"/>
                <a:cs typeface="Times New Roman" panose="02020603050405020304" pitchFamily="18" charset="0"/>
              </a:rPr>
              <a:t>Un bouton permettant d’emprunter un livre ou d’y ajouter des exemplaires</a:t>
            </a:r>
          </a:p>
          <a:p>
            <a:r>
              <a:rPr lang="fr-FR" sz="2400" dirty="0">
                <a:latin typeface="Times New Roman" panose="02020603050405020304" pitchFamily="18" charset="0"/>
                <a:cs typeface="Times New Roman" panose="02020603050405020304" pitchFamily="18" charset="0"/>
              </a:rPr>
              <a:t>Et un bouton retour pour revenir la page précédente</a:t>
            </a:r>
          </a:p>
          <a:p>
            <a:endParaRPr lang="fr-FR" dirty="0"/>
          </a:p>
        </p:txBody>
      </p:sp>
      <p:pic>
        <p:nvPicPr>
          <p:cNvPr id="4" name="Image 3">
            <a:extLst>
              <a:ext uri="{FF2B5EF4-FFF2-40B4-BE49-F238E27FC236}">
                <a16:creationId xmlns:a16="http://schemas.microsoft.com/office/drawing/2014/main" id="{D8AE2A40-09EB-4BCB-B50A-14F307890724}"/>
              </a:ext>
            </a:extLst>
          </p:cNvPr>
          <p:cNvPicPr/>
          <p:nvPr/>
        </p:nvPicPr>
        <p:blipFill>
          <a:blip r:embed="rId2"/>
          <a:stretch>
            <a:fillRect/>
          </a:stretch>
        </p:blipFill>
        <p:spPr>
          <a:xfrm>
            <a:off x="1428784" y="556592"/>
            <a:ext cx="9334430" cy="4055165"/>
          </a:xfrm>
          <a:prstGeom prst="rect">
            <a:avLst/>
          </a:prstGeom>
        </p:spPr>
      </p:pic>
    </p:spTree>
    <p:extLst>
      <p:ext uri="{BB962C8B-B14F-4D97-AF65-F5344CB8AC3E}">
        <p14:creationId xmlns:p14="http://schemas.microsoft.com/office/powerpoint/2010/main" val="105741398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2ACE143-CCE3-4CD6-B5FE-52F9187CAC12}"/>
              </a:ext>
            </a:extLst>
          </p:cNvPr>
          <p:cNvSpPr>
            <a:spLocks noGrp="1"/>
          </p:cNvSpPr>
          <p:nvPr>
            <p:ph idx="4294967295"/>
          </p:nvPr>
        </p:nvSpPr>
        <p:spPr>
          <a:xfrm>
            <a:off x="0" y="146050"/>
            <a:ext cx="9604375" cy="5803900"/>
          </a:xfrm>
        </p:spPr>
        <p:txBody>
          <a:bodyPr>
            <a:normAutofit/>
          </a:bodyPr>
          <a:lstStyle/>
          <a:p>
            <a:pPr>
              <a:buFont typeface="Wingdings" panose="05000000000000000000" pitchFamily="2" charset="2"/>
              <a:buChar char="q"/>
            </a:pPr>
            <a:r>
              <a:rPr lang="fr-FR" sz="2800" b="1" dirty="0">
                <a:latin typeface="Times New Roman" panose="02020603050405020304" pitchFamily="18" charset="0"/>
                <a:cs typeface="Times New Roman" panose="02020603050405020304" pitchFamily="18" charset="0"/>
              </a:rPr>
              <a:t> Capture d’écran liste des adhérant</a:t>
            </a:r>
          </a:p>
          <a:p>
            <a:endParaRPr lang="fr-FR" sz="2800" dirty="0">
              <a:latin typeface="Times New Roman" panose="02020603050405020304" pitchFamily="18" charset="0"/>
              <a:cs typeface="Times New Roman" panose="02020603050405020304" pitchFamily="18" charset="0"/>
            </a:endParaRPr>
          </a:p>
          <a:p>
            <a:endParaRPr lang="fr-FR" sz="2800" dirty="0">
              <a:latin typeface="Times New Roman" panose="02020603050405020304" pitchFamily="18" charset="0"/>
              <a:cs typeface="Times New Roman" panose="02020603050405020304" pitchFamily="18" charset="0"/>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0" indent="0">
              <a:buNone/>
            </a:pPr>
            <a:r>
              <a:rPr lang="fr-FR" sz="2400" dirty="0">
                <a:latin typeface="Times New Roman" panose="02020603050405020304" pitchFamily="18" charset="0"/>
                <a:cs typeface="Times New Roman" panose="02020603050405020304" pitchFamily="18" charset="0"/>
              </a:rPr>
              <a:t>On a la liste des Emprunteurs </a:t>
            </a:r>
          </a:p>
          <a:p>
            <a:endParaRPr lang="fr-FR" dirty="0"/>
          </a:p>
        </p:txBody>
      </p:sp>
      <p:pic>
        <p:nvPicPr>
          <p:cNvPr id="4" name="Image 3">
            <a:extLst>
              <a:ext uri="{FF2B5EF4-FFF2-40B4-BE49-F238E27FC236}">
                <a16:creationId xmlns:a16="http://schemas.microsoft.com/office/drawing/2014/main" id="{BDAD7786-7DF4-4397-A59B-56FABC9631E7}"/>
              </a:ext>
            </a:extLst>
          </p:cNvPr>
          <p:cNvPicPr/>
          <p:nvPr/>
        </p:nvPicPr>
        <p:blipFill>
          <a:blip r:embed="rId2"/>
          <a:stretch>
            <a:fillRect/>
          </a:stretch>
        </p:blipFill>
        <p:spPr>
          <a:xfrm>
            <a:off x="1293813" y="622852"/>
            <a:ext cx="9263351" cy="3990712"/>
          </a:xfrm>
          <a:prstGeom prst="rect">
            <a:avLst/>
          </a:prstGeom>
        </p:spPr>
      </p:pic>
    </p:spTree>
    <p:extLst>
      <p:ext uri="{BB962C8B-B14F-4D97-AF65-F5344CB8AC3E}">
        <p14:creationId xmlns:p14="http://schemas.microsoft.com/office/powerpoint/2010/main" val="260889047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B95514A-EAA7-48EE-BA06-6F212D4EF4BE}"/>
              </a:ext>
            </a:extLst>
          </p:cNvPr>
          <p:cNvSpPr>
            <a:spLocks noGrp="1"/>
          </p:cNvSpPr>
          <p:nvPr>
            <p:ph idx="4294967295"/>
          </p:nvPr>
        </p:nvSpPr>
        <p:spPr>
          <a:xfrm>
            <a:off x="0" y="131763"/>
            <a:ext cx="11901055" cy="6546128"/>
          </a:xfrm>
        </p:spPr>
        <p:txBody>
          <a:bodyPr>
            <a:normAutofit/>
          </a:bodyPr>
          <a:lstStyle/>
          <a:p>
            <a:pPr>
              <a:buFont typeface="Wingdings" panose="05000000000000000000" pitchFamily="2" charset="2"/>
              <a:buChar char="q"/>
            </a:pPr>
            <a:r>
              <a:rPr lang="fr-FR" dirty="0"/>
              <a:t> Capture d’écran Gestion des Entrée</a:t>
            </a:r>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a:buFont typeface="Wingdings" panose="05000000000000000000" pitchFamily="2" charset="2"/>
              <a:buChar char="q"/>
            </a:pPr>
            <a:endParaRPr lang="fr-FR" dirty="0"/>
          </a:p>
          <a:p>
            <a:pPr marL="0" indent="0">
              <a:buNone/>
            </a:pPr>
            <a:endParaRPr lang="fr-FR" dirty="0"/>
          </a:p>
          <a:p>
            <a:pPr marL="0" indent="0">
              <a:buNone/>
            </a:pPr>
            <a:endParaRPr lang="fr-FR" dirty="0"/>
          </a:p>
          <a:p>
            <a:pPr marL="0" indent="0">
              <a:buNone/>
            </a:pPr>
            <a:r>
              <a:rPr lang="fr-FR" sz="2400" dirty="0">
                <a:latin typeface="Times New Roman" panose="02020603050405020304" pitchFamily="18" charset="0"/>
                <a:cs typeface="Times New Roman" panose="02020603050405020304" pitchFamily="18" charset="0"/>
              </a:rPr>
              <a:t>Les gestions des entrées de livres</a:t>
            </a:r>
          </a:p>
          <a:p>
            <a:pPr marL="0" indent="0">
              <a:buNone/>
            </a:pPr>
            <a:endParaRPr lang="fr-FR" dirty="0"/>
          </a:p>
          <a:p>
            <a:pPr marL="0" indent="0">
              <a:buNone/>
            </a:pPr>
            <a:endParaRPr lang="fr-FR" dirty="0"/>
          </a:p>
        </p:txBody>
      </p:sp>
      <p:pic>
        <p:nvPicPr>
          <p:cNvPr id="4" name="Image 3">
            <a:extLst>
              <a:ext uri="{FF2B5EF4-FFF2-40B4-BE49-F238E27FC236}">
                <a16:creationId xmlns:a16="http://schemas.microsoft.com/office/drawing/2014/main" id="{8A4A63CD-DAD5-48A1-8873-4EC03DCD5799}"/>
              </a:ext>
            </a:extLst>
          </p:cNvPr>
          <p:cNvPicPr/>
          <p:nvPr/>
        </p:nvPicPr>
        <p:blipFill>
          <a:blip r:embed="rId2"/>
          <a:stretch>
            <a:fillRect/>
          </a:stretch>
        </p:blipFill>
        <p:spPr>
          <a:xfrm>
            <a:off x="1530625" y="622852"/>
            <a:ext cx="8749448" cy="4087693"/>
          </a:xfrm>
          <a:prstGeom prst="rect">
            <a:avLst/>
          </a:prstGeom>
        </p:spPr>
      </p:pic>
    </p:spTree>
    <p:extLst>
      <p:ext uri="{BB962C8B-B14F-4D97-AF65-F5344CB8AC3E}">
        <p14:creationId xmlns:p14="http://schemas.microsoft.com/office/powerpoint/2010/main" val="23945065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83613A-5471-4BC5-9067-C806C1C172F3}"/>
              </a:ext>
            </a:extLst>
          </p:cNvPr>
          <p:cNvSpPr>
            <a:spLocks noGrp="1"/>
          </p:cNvSpPr>
          <p:nvPr>
            <p:ph type="title"/>
          </p:nvPr>
        </p:nvSpPr>
        <p:spPr>
          <a:xfrm>
            <a:off x="968279" y="627293"/>
            <a:ext cx="8596668" cy="1062241"/>
          </a:xfrm>
        </p:spPr>
        <p:txBody>
          <a:bodyPr>
            <a:normAutofit/>
          </a:bodyPr>
          <a:lstStyle/>
          <a:p>
            <a:r>
              <a:rPr lang="en-CA" sz="2800" b="1" dirty="0" err="1">
                <a:latin typeface="Times New Roman" panose="02020603050405020304" pitchFamily="18" charset="0"/>
                <a:cs typeface="Times New Roman" panose="02020603050405020304" pitchFamily="18" charset="0"/>
              </a:rPr>
              <a:t>Sommaires</a:t>
            </a:r>
            <a:endParaRPr lang="fr-FR" sz="2800" b="1" dirty="0">
              <a:latin typeface="Times New Roman" panose="02020603050405020304" pitchFamily="18" charset="0"/>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FA60E833-D23B-4CC1-9A41-7D75DA1C40F4}"/>
              </a:ext>
            </a:extLst>
          </p:cNvPr>
          <p:cNvSpPr>
            <a:spLocks noGrp="1"/>
          </p:cNvSpPr>
          <p:nvPr>
            <p:ph idx="1"/>
          </p:nvPr>
        </p:nvSpPr>
        <p:spPr>
          <a:xfrm>
            <a:off x="857443" y="1689534"/>
            <a:ext cx="8596668" cy="3880773"/>
          </a:xfrm>
          <a:noFill/>
          <a:ln>
            <a:noFill/>
          </a:ln>
        </p:spPr>
        <p:style>
          <a:lnRef idx="1">
            <a:schemeClr val="accent2"/>
          </a:lnRef>
          <a:fillRef idx="2">
            <a:schemeClr val="accent2"/>
          </a:fillRef>
          <a:effectRef idx="1">
            <a:schemeClr val="accent2"/>
          </a:effectRef>
          <a:fontRef idx="minor">
            <a:schemeClr val="dk1"/>
          </a:fontRef>
        </p:style>
        <p:txBody>
          <a:bodyPr/>
          <a:lstStyle/>
          <a:p>
            <a:pPr>
              <a:buFont typeface="Wingdings" panose="05000000000000000000" pitchFamily="2" charset="2"/>
              <a:buChar char="Ø"/>
            </a:pPr>
            <a:r>
              <a:rPr lang="en-CA" sz="2400" dirty="0"/>
              <a:t>Introduction Générale</a:t>
            </a:r>
          </a:p>
          <a:p>
            <a:pPr>
              <a:buFont typeface="Wingdings" panose="05000000000000000000" pitchFamily="2" charset="2"/>
              <a:buChar char="Ø"/>
            </a:pPr>
            <a:r>
              <a:rPr lang="fr-FR" sz="2400" dirty="0"/>
              <a:t>Cahier de charge</a:t>
            </a:r>
          </a:p>
          <a:p>
            <a:pPr>
              <a:buFont typeface="Wingdings" panose="05000000000000000000" pitchFamily="2" charset="2"/>
              <a:buChar char="Ø"/>
            </a:pPr>
            <a:r>
              <a:rPr lang="fr-FR" sz="2400" dirty="0"/>
              <a:t>Modélisation</a:t>
            </a:r>
          </a:p>
          <a:p>
            <a:pPr>
              <a:buFont typeface="Wingdings" panose="05000000000000000000" pitchFamily="2" charset="2"/>
              <a:buChar char="Ø"/>
            </a:pPr>
            <a:r>
              <a:rPr lang="fr-FR" sz="2400" dirty="0"/>
              <a:t>Etude Technique</a:t>
            </a:r>
          </a:p>
          <a:p>
            <a:pPr>
              <a:buFont typeface="Wingdings" panose="05000000000000000000" pitchFamily="2" charset="2"/>
              <a:buChar char="Ø"/>
            </a:pPr>
            <a:r>
              <a:rPr lang="fr-FR" sz="2400" dirty="0"/>
              <a:t>Captures de l’interface</a:t>
            </a:r>
          </a:p>
          <a:p>
            <a:pPr>
              <a:buFont typeface="Wingdings" panose="05000000000000000000" pitchFamily="2" charset="2"/>
              <a:buChar char="Ø"/>
            </a:pPr>
            <a:r>
              <a:rPr lang="fr-FR" sz="2400" dirty="0"/>
              <a:t>Conclusion</a:t>
            </a:r>
          </a:p>
          <a:p>
            <a:endParaRPr lang="fr-FR" dirty="0"/>
          </a:p>
        </p:txBody>
      </p:sp>
    </p:spTree>
    <p:extLst>
      <p:ext uri="{BB962C8B-B14F-4D97-AF65-F5344CB8AC3E}">
        <p14:creationId xmlns:p14="http://schemas.microsoft.com/office/powerpoint/2010/main" val="716048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63A6777-FE09-4E6E-A16E-0D3689371DD8}"/>
              </a:ext>
            </a:extLst>
          </p:cNvPr>
          <p:cNvSpPr>
            <a:spLocks noGrp="1"/>
          </p:cNvSpPr>
          <p:nvPr>
            <p:ph idx="4294967295"/>
          </p:nvPr>
        </p:nvSpPr>
        <p:spPr>
          <a:xfrm>
            <a:off x="0" y="92075"/>
            <a:ext cx="9604375" cy="5991225"/>
          </a:xfrm>
        </p:spPr>
        <p:txBody>
          <a:bodyPr/>
          <a:lstStyle/>
          <a:p>
            <a:pPr>
              <a:buFont typeface="Wingdings" panose="05000000000000000000" pitchFamily="2" charset="2"/>
              <a:buChar char="q"/>
            </a:pPr>
            <a:r>
              <a:rPr lang="fr-FR" b="1" dirty="0"/>
              <a:t> Ajouter livre</a:t>
            </a:r>
          </a:p>
          <a:p>
            <a:endParaRPr lang="fr-FR" dirty="0"/>
          </a:p>
        </p:txBody>
      </p:sp>
      <p:pic>
        <p:nvPicPr>
          <p:cNvPr id="4" name="Image 3">
            <a:extLst>
              <a:ext uri="{FF2B5EF4-FFF2-40B4-BE49-F238E27FC236}">
                <a16:creationId xmlns:a16="http://schemas.microsoft.com/office/drawing/2014/main" id="{42860832-2AD6-4DAF-96FE-04EE6D11BFF5}"/>
              </a:ext>
            </a:extLst>
          </p:cNvPr>
          <p:cNvPicPr/>
          <p:nvPr/>
        </p:nvPicPr>
        <p:blipFill>
          <a:blip r:embed="rId2"/>
          <a:stretch>
            <a:fillRect/>
          </a:stretch>
        </p:blipFill>
        <p:spPr>
          <a:xfrm>
            <a:off x="684896" y="983072"/>
            <a:ext cx="10052377" cy="3879873"/>
          </a:xfrm>
          <a:prstGeom prst="rect">
            <a:avLst/>
          </a:prstGeom>
        </p:spPr>
      </p:pic>
    </p:spTree>
    <p:extLst>
      <p:ext uri="{BB962C8B-B14F-4D97-AF65-F5344CB8AC3E}">
        <p14:creationId xmlns:p14="http://schemas.microsoft.com/office/powerpoint/2010/main" val="135567042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09F5182-9F8B-4D08-ADE8-34A7694F9FF0}"/>
              </a:ext>
            </a:extLst>
          </p:cNvPr>
          <p:cNvSpPr>
            <a:spLocks noGrp="1"/>
          </p:cNvSpPr>
          <p:nvPr>
            <p:ph idx="4294967295"/>
          </p:nvPr>
        </p:nvSpPr>
        <p:spPr>
          <a:xfrm>
            <a:off x="0" y="92075"/>
            <a:ext cx="9604375" cy="5897563"/>
          </a:xfrm>
        </p:spPr>
        <p:txBody>
          <a:bodyPr/>
          <a:lstStyle/>
          <a:p>
            <a:r>
              <a:rPr lang="fr-FR" b="1" dirty="0"/>
              <a:t>Livres Rendues</a:t>
            </a:r>
          </a:p>
          <a:p>
            <a:endParaRPr lang="fr-FR" dirty="0"/>
          </a:p>
        </p:txBody>
      </p:sp>
      <p:pic>
        <p:nvPicPr>
          <p:cNvPr id="4" name="Image 3">
            <a:extLst>
              <a:ext uri="{FF2B5EF4-FFF2-40B4-BE49-F238E27FC236}">
                <a16:creationId xmlns:a16="http://schemas.microsoft.com/office/drawing/2014/main" id="{417B43C9-CE51-4190-A309-7C96A06A8124}"/>
              </a:ext>
            </a:extLst>
          </p:cNvPr>
          <p:cNvPicPr/>
          <p:nvPr/>
        </p:nvPicPr>
        <p:blipFill>
          <a:blip r:embed="rId2"/>
          <a:stretch>
            <a:fillRect/>
          </a:stretch>
        </p:blipFill>
        <p:spPr>
          <a:xfrm>
            <a:off x="1293813" y="596347"/>
            <a:ext cx="9110952" cy="4044926"/>
          </a:xfrm>
          <a:prstGeom prst="rect">
            <a:avLst/>
          </a:prstGeom>
        </p:spPr>
      </p:pic>
    </p:spTree>
    <p:extLst>
      <p:ext uri="{BB962C8B-B14F-4D97-AF65-F5344CB8AC3E}">
        <p14:creationId xmlns:p14="http://schemas.microsoft.com/office/powerpoint/2010/main" val="221570433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a:extLst>
              <a:ext uri="{FF2B5EF4-FFF2-40B4-BE49-F238E27FC236}">
                <a16:creationId xmlns:a16="http://schemas.microsoft.com/office/drawing/2014/main" id="{B12D3553-B5D6-4BA1-9329-A179545EA137}"/>
              </a:ext>
            </a:extLst>
          </p:cNvPr>
          <p:cNvSpPr>
            <a:spLocks noGrp="1"/>
          </p:cNvSpPr>
          <p:nvPr>
            <p:ph idx="4294967295"/>
          </p:nvPr>
        </p:nvSpPr>
        <p:spPr>
          <a:xfrm>
            <a:off x="0" y="160338"/>
            <a:ext cx="9604375" cy="5843587"/>
          </a:xfrm>
        </p:spPr>
        <p:txBody>
          <a:bodyPr/>
          <a:lstStyle/>
          <a:p>
            <a:pPr>
              <a:buFont typeface="Wingdings" panose="05000000000000000000" pitchFamily="2" charset="2"/>
              <a:buChar char="q"/>
            </a:pPr>
            <a:r>
              <a:rPr lang="fr-FR" dirty="0"/>
              <a:t>Capture Gestion des Sorties</a:t>
            </a:r>
          </a:p>
        </p:txBody>
      </p:sp>
      <p:pic>
        <p:nvPicPr>
          <p:cNvPr id="2" name="Image 1">
            <a:extLst>
              <a:ext uri="{FF2B5EF4-FFF2-40B4-BE49-F238E27FC236}">
                <a16:creationId xmlns:a16="http://schemas.microsoft.com/office/drawing/2014/main" id="{0A446172-E67F-4A65-87DA-FE61A1C66313}"/>
              </a:ext>
            </a:extLst>
          </p:cNvPr>
          <p:cNvPicPr>
            <a:picLocks noChangeAspect="1"/>
          </p:cNvPicPr>
          <p:nvPr/>
        </p:nvPicPr>
        <p:blipFill>
          <a:blip r:embed="rId2"/>
          <a:stretch>
            <a:fillRect/>
          </a:stretch>
        </p:blipFill>
        <p:spPr>
          <a:xfrm>
            <a:off x="1293812" y="756347"/>
            <a:ext cx="9000115" cy="4159821"/>
          </a:xfrm>
          <a:prstGeom prst="rect">
            <a:avLst/>
          </a:prstGeom>
        </p:spPr>
      </p:pic>
    </p:spTree>
    <p:extLst>
      <p:ext uri="{BB962C8B-B14F-4D97-AF65-F5344CB8AC3E}">
        <p14:creationId xmlns:p14="http://schemas.microsoft.com/office/powerpoint/2010/main" val="46859052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9DC79BF-3419-4F71-8754-487446E4A413}"/>
              </a:ext>
            </a:extLst>
          </p:cNvPr>
          <p:cNvSpPr>
            <a:spLocks noGrp="1"/>
          </p:cNvSpPr>
          <p:nvPr>
            <p:ph idx="4294967295"/>
          </p:nvPr>
        </p:nvSpPr>
        <p:spPr>
          <a:xfrm>
            <a:off x="0" y="214313"/>
            <a:ext cx="9604375" cy="5775325"/>
          </a:xfrm>
        </p:spPr>
        <p:txBody>
          <a:bodyPr>
            <a:normAutofit/>
          </a:bodyPr>
          <a:lstStyle/>
          <a:p>
            <a:pPr>
              <a:buFont typeface="Wingdings" panose="05000000000000000000" pitchFamily="2" charset="2"/>
              <a:buChar char="q"/>
            </a:pPr>
            <a:r>
              <a:rPr lang="fr-FR" b="1" dirty="0"/>
              <a:t> Retirer Livre</a:t>
            </a:r>
          </a:p>
          <a:p>
            <a:pPr>
              <a:buFont typeface="Wingdings" panose="05000000000000000000" pitchFamily="2" charset="2"/>
              <a:buChar char="q"/>
            </a:pPr>
            <a:endParaRPr lang="fr-FR" b="1" dirty="0"/>
          </a:p>
          <a:p>
            <a:pPr>
              <a:buFont typeface="Wingdings" panose="05000000000000000000" pitchFamily="2" charset="2"/>
              <a:buChar char="q"/>
            </a:pPr>
            <a:endParaRPr lang="fr-FR" b="1" dirty="0"/>
          </a:p>
          <a:p>
            <a:pPr>
              <a:buFont typeface="Wingdings" panose="05000000000000000000" pitchFamily="2" charset="2"/>
              <a:buChar char="q"/>
            </a:pPr>
            <a:endParaRPr lang="fr-FR" b="1" dirty="0"/>
          </a:p>
          <a:p>
            <a:pPr>
              <a:buFont typeface="Wingdings" panose="05000000000000000000" pitchFamily="2" charset="2"/>
              <a:buChar char="q"/>
            </a:pPr>
            <a:endParaRPr lang="fr-FR" b="1" dirty="0"/>
          </a:p>
          <a:p>
            <a:pPr>
              <a:buFont typeface="Wingdings" panose="05000000000000000000" pitchFamily="2" charset="2"/>
              <a:buChar char="q"/>
            </a:pPr>
            <a:endParaRPr lang="fr-FR" b="1" dirty="0"/>
          </a:p>
          <a:p>
            <a:pPr>
              <a:buFont typeface="Wingdings" panose="05000000000000000000" pitchFamily="2" charset="2"/>
              <a:buChar char="q"/>
            </a:pPr>
            <a:endParaRPr lang="fr-FR" b="1" dirty="0"/>
          </a:p>
          <a:p>
            <a:pPr>
              <a:buFont typeface="Wingdings" panose="05000000000000000000" pitchFamily="2" charset="2"/>
              <a:buChar char="q"/>
            </a:pPr>
            <a:endParaRPr lang="fr-FR" b="1" dirty="0"/>
          </a:p>
          <a:p>
            <a:pPr>
              <a:buFont typeface="Wingdings" panose="05000000000000000000" pitchFamily="2" charset="2"/>
              <a:buChar char="q"/>
            </a:pPr>
            <a:endParaRPr lang="fr-FR" b="1" dirty="0"/>
          </a:p>
          <a:p>
            <a:pPr marL="0" indent="0" algn="just">
              <a:lnSpc>
                <a:spcPct val="150000"/>
              </a:lnSpc>
              <a:buNone/>
            </a:pPr>
            <a:endParaRPr lang="fr-FR" sz="2400" dirty="0">
              <a:latin typeface="Times New Roman" panose="02020603050405020304" pitchFamily="18" charset="0"/>
              <a:cs typeface="Times New Roman" panose="02020603050405020304" pitchFamily="18" charset="0"/>
            </a:endParaRPr>
          </a:p>
          <a:p>
            <a:pPr marL="0" indent="0" algn="just">
              <a:lnSpc>
                <a:spcPct val="150000"/>
              </a:lnSpc>
              <a:buNone/>
            </a:pPr>
            <a:r>
              <a:rPr lang="fr-FR" sz="2400" dirty="0">
                <a:latin typeface="Times New Roman" panose="02020603050405020304" pitchFamily="18" charset="0"/>
                <a:cs typeface="Times New Roman" panose="02020603050405020304" pitchFamily="18" charset="0"/>
              </a:rPr>
              <a:t>L’administrateur peut retirer les livres non disponibles dans la bibliothèque</a:t>
            </a:r>
          </a:p>
          <a:p>
            <a:pPr algn="just">
              <a:lnSpc>
                <a:spcPct val="150000"/>
              </a:lnSpc>
              <a:buFont typeface="Wingdings" panose="05000000000000000000" pitchFamily="2" charset="2"/>
              <a:buChar char="q"/>
            </a:pPr>
            <a:endParaRPr lang="fr-FR" sz="2400" b="1" dirty="0">
              <a:latin typeface="Times New Roman" panose="02020603050405020304" pitchFamily="18" charset="0"/>
              <a:cs typeface="Times New Roman" panose="02020603050405020304" pitchFamily="18" charset="0"/>
            </a:endParaRPr>
          </a:p>
          <a:p>
            <a:endParaRPr lang="fr-FR" dirty="0"/>
          </a:p>
        </p:txBody>
      </p:sp>
      <p:pic>
        <p:nvPicPr>
          <p:cNvPr id="4" name="Image 3">
            <a:extLst>
              <a:ext uri="{FF2B5EF4-FFF2-40B4-BE49-F238E27FC236}">
                <a16:creationId xmlns:a16="http://schemas.microsoft.com/office/drawing/2014/main" id="{5907769E-F8CB-4CFC-A565-52682062B77B}"/>
              </a:ext>
            </a:extLst>
          </p:cNvPr>
          <p:cNvPicPr/>
          <p:nvPr/>
        </p:nvPicPr>
        <p:blipFill>
          <a:blip r:embed="rId2"/>
          <a:stretch>
            <a:fillRect/>
          </a:stretch>
        </p:blipFill>
        <p:spPr>
          <a:xfrm>
            <a:off x="1293813" y="689113"/>
            <a:ext cx="9207932" cy="3273287"/>
          </a:xfrm>
          <a:prstGeom prst="rect">
            <a:avLst/>
          </a:prstGeom>
        </p:spPr>
      </p:pic>
    </p:spTree>
    <p:extLst>
      <p:ext uri="{BB962C8B-B14F-4D97-AF65-F5344CB8AC3E}">
        <p14:creationId xmlns:p14="http://schemas.microsoft.com/office/powerpoint/2010/main" val="320956763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7577F1A-76AD-4E35-8FF8-DE54E35BE145}"/>
              </a:ext>
            </a:extLst>
          </p:cNvPr>
          <p:cNvSpPr>
            <a:spLocks noGrp="1"/>
          </p:cNvSpPr>
          <p:nvPr>
            <p:ph idx="4294967295"/>
          </p:nvPr>
        </p:nvSpPr>
        <p:spPr>
          <a:xfrm>
            <a:off x="0" y="147638"/>
            <a:ext cx="9604375" cy="5921375"/>
          </a:xfrm>
        </p:spPr>
        <p:txBody>
          <a:bodyPr/>
          <a:lstStyle/>
          <a:p>
            <a:r>
              <a:rPr lang="fr-FR" sz="2800" b="1" dirty="0">
                <a:latin typeface="Times New Roman" panose="02020603050405020304" pitchFamily="18" charset="0"/>
                <a:cs typeface="Times New Roman" panose="02020603050405020304" pitchFamily="18" charset="0"/>
              </a:rPr>
              <a:t>Livres Prêter</a:t>
            </a:r>
          </a:p>
          <a:p>
            <a:endParaRPr lang="fr-FR" dirty="0"/>
          </a:p>
        </p:txBody>
      </p:sp>
      <p:pic>
        <p:nvPicPr>
          <p:cNvPr id="4" name="Image 3">
            <a:extLst>
              <a:ext uri="{FF2B5EF4-FFF2-40B4-BE49-F238E27FC236}">
                <a16:creationId xmlns:a16="http://schemas.microsoft.com/office/drawing/2014/main" id="{6C236D92-70A6-4244-B2EF-FF9CA0CA305D}"/>
              </a:ext>
            </a:extLst>
          </p:cNvPr>
          <p:cNvPicPr/>
          <p:nvPr/>
        </p:nvPicPr>
        <p:blipFill>
          <a:blip r:embed="rId2"/>
          <a:stretch>
            <a:fillRect/>
          </a:stretch>
        </p:blipFill>
        <p:spPr>
          <a:xfrm>
            <a:off x="1293813" y="675861"/>
            <a:ext cx="9013970" cy="4090103"/>
          </a:xfrm>
          <a:prstGeom prst="rect">
            <a:avLst/>
          </a:prstGeom>
        </p:spPr>
      </p:pic>
    </p:spTree>
    <p:extLst>
      <p:ext uri="{BB962C8B-B14F-4D97-AF65-F5344CB8AC3E}">
        <p14:creationId xmlns:p14="http://schemas.microsoft.com/office/powerpoint/2010/main" val="111138596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80148B6-88F6-4EE6-9DC7-A5CBE3A76565}"/>
              </a:ext>
            </a:extLst>
          </p:cNvPr>
          <p:cNvSpPr>
            <a:spLocks noGrp="1"/>
          </p:cNvSpPr>
          <p:nvPr>
            <p:ph idx="1"/>
          </p:nvPr>
        </p:nvSpPr>
        <p:spPr>
          <a:xfrm>
            <a:off x="374074" y="276448"/>
            <a:ext cx="10960234" cy="6193625"/>
          </a:xfrm>
        </p:spPr>
        <p:txBody>
          <a:bodyPr>
            <a:normAutofit/>
          </a:bodyPr>
          <a:lstStyle/>
          <a:p>
            <a:pPr algn="just"/>
            <a:r>
              <a:rPr lang="fr-FR" sz="2400" dirty="0">
                <a:latin typeface="Times New Roman" panose="02020603050405020304" pitchFamily="18" charset="0"/>
                <a:cs typeface="Times New Roman" panose="02020603050405020304" pitchFamily="18" charset="0"/>
              </a:rPr>
              <a:t>Comme tout application sécurisé digne de ce nom Biblio Toho dispose d’un bouton de déconnection permettant à l’administrateur de ce déconnecter lorsqu’il fini de travailler</a:t>
            </a:r>
          </a:p>
          <a:p>
            <a:endParaRPr lang="fr-FR" dirty="0"/>
          </a:p>
          <a:p>
            <a:endParaRPr lang="fr-FR" dirty="0"/>
          </a:p>
          <a:p>
            <a:endParaRPr lang="fr-FR" dirty="0"/>
          </a:p>
          <a:p>
            <a:endParaRPr lang="fr-FR" dirty="0"/>
          </a:p>
          <a:p>
            <a:endParaRPr lang="fr-FR" dirty="0"/>
          </a:p>
          <a:p>
            <a:pPr marL="0" indent="0">
              <a:buNone/>
            </a:pPr>
            <a:endParaRPr lang="fr-FR" dirty="0"/>
          </a:p>
          <a:p>
            <a:pPr marL="0" indent="0">
              <a:buNone/>
            </a:pPr>
            <a:endParaRPr lang="fr-FR" dirty="0"/>
          </a:p>
          <a:p>
            <a:endParaRPr lang="fr-FR" dirty="0"/>
          </a:p>
          <a:p>
            <a:r>
              <a:rPr lang="fr-FR" sz="2400" dirty="0">
                <a:latin typeface="Times New Roman" panose="02020603050405020304" pitchFamily="18" charset="0"/>
                <a:cs typeface="Times New Roman" panose="02020603050405020304" pitchFamily="18" charset="0"/>
              </a:rPr>
              <a:t>Ceci était une représentation l’interface graphique de Biblio Toho</a:t>
            </a:r>
          </a:p>
        </p:txBody>
      </p:sp>
      <p:pic>
        <p:nvPicPr>
          <p:cNvPr id="6" name="Image 5">
            <a:extLst>
              <a:ext uri="{FF2B5EF4-FFF2-40B4-BE49-F238E27FC236}">
                <a16:creationId xmlns:a16="http://schemas.microsoft.com/office/drawing/2014/main" id="{598CFB7C-F89E-481E-B20B-6C14944D0F5D}"/>
              </a:ext>
            </a:extLst>
          </p:cNvPr>
          <p:cNvPicPr>
            <a:picLocks noChangeAspect="1"/>
          </p:cNvPicPr>
          <p:nvPr/>
        </p:nvPicPr>
        <p:blipFill>
          <a:blip r:embed="rId2"/>
          <a:stretch>
            <a:fillRect/>
          </a:stretch>
        </p:blipFill>
        <p:spPr>
          <a:xfrm>
            <a:off x="3175493" y="1581732"/>
            <a:ext cx="5841014" cy="2769504"/>
          </a:xfrm>
          <a:prstGeom prst="rect">
            <a:avLst/>
          </a:prstGeom>
        </p:spPr>
      </p:pic>
    </p:spTree>
    <p:extLst>
      <p:ext uri="{BB962C8B-B14F-4D97-AF65-F5344CB8AC3E}">
        <p14:creationId xmlns:p14="http://schemas.microsoft.com/office/powerpoint/2010/main" val="274082026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C0E3D8-23DF-4C0C-A933-BBF649B596D4}"/>
              </a:ext>
            </a:extLst>
          </p:cNvPr>
          <p:cNvSpPr>
            <a:spLocks noGrp="1"/>
          </p:cNvSpPr>
          <p:nvPr>
            <p:ph type="title"/>
          </p:nvPr>
        </p:nvSpPr>
        <p:spPr>
          <a:xfrm>
            <a:off x="746607" y="235242"/>
            <a:ext cx="8596668" cy="1122503"/>
          </a:xfrm>
        </p:spPr>
        <p:txBody>
          <a:bodyPr/>
          <a:lstStyle/>
          <a:p>
            <a:r>
              <a:rPr lang="fr-FR" b="1" dirty="0"/>
              <a:t>Conclusion</a:t>
            </a:r>
            <a:endParaRPr lang="fr-FR" dirty="0"/>
          </a:p>
        </p:txBody>
      </p:sp>
      <p:sp>
        <p:nvSpPr>
          <p:cNvPr id="3" name="Espace réservé du contenu 2">
            <a:extLst>
              <a:ext uri="{FF2B5EF4-FFF2-40B4-BE49-F238E27FC236}">
                <a16:creationId xmlns:a16="http://schemas.microsoft.com/office/drawing/2014/main" id="{A3F4C8A5-C4E3-4A9B-B5CA-7D81C7455634}"/>
              </a:ext>
            </a:extLst>
          </p:cNvPr>
          <p:cNvSpPr>
            <a:spLocks noGrp="1"/>
          </p:cNvSpPr>
          <p:nvPr>
            <p:ph idx="1"/>
          </p:nvPr>
        </p:nvSpPr>
        <p:spPr>
          <a:xfrm>
            <a:off x="463358" y="1357745"/>
            <a:ext cx="11265283" cy="5265013"/>
          </a:xfrm>
          <a:noFill/>
          <a:ln>
            <a:noFill/>
          </a:ln>
        </p:spPr>
        <p:style>
          <a:lnRef idx="1">
            <a:schemeClr val="accent2"/>
          </a:lnRef>
          <a:fillRef idx="2">
            <a:schemeClr val="accent2"/>
          </a:fillRef>
          <a:effectRef idx="1">
            <a:schemeClr val="accent2"/>
          </a:effectRef>
          <a:fontRef idx="minor">
            <a:schemeClr val="dk1"/>
          </a:fontRef>
        </p:style>
        <p:txBody>
          <a:bodyPr>
            <a:noAutofit/>
          </a:bodyPr>
          <a:lstStyle/>
          <a:p>
            <a:pPr>
              <a:lnSpc>
                <a:spcPct val="150000"/>
              </a:lnSpc>
            </a:pPr>
            <a:r>
              <a:rPr lang="fr-FR" sz="2400" dirty="0">
                <a:latin typeface="Times New Roman" panose="02020603050405020304" pitchFamily="18" charset="0"/>
                <a:cs typeface="Times New Roman" panose="02020603050405020304" pitchFamily="18" charset="0"/>
              </a:rPr>
              <a:t>Le présent projet  avait pour but la mise en place d'une application web de gestion de bibliothèque. Ce projet nous a aidés à améliorer nos connaissances en informatique.</a:t>
            </a:r>
          </a:p>
          <a:p>
            <a:pPr>
              <a:lnSpc>
                <a:spcPct val="150000"/>
              </a:lnSpc>
            </a:pPr>
            <a:r>
              <a:rPr lang="fr-FR" sz="2400" dirty="0">
                <a:latin typeface="Times New Roman" panose="02020603050405020304" pitchFamily="18" charset="0"/>
                <a:cs typeface="Times New Roman" panose="02020603050405020304" pitchFamily="18" charset="0"/>
              </a:rPr>
              <a:t>Ce projet a été pour nous l’occasion d’approfondir notre connaissance dans quelques outils de tels que PHP, Bootstrap …etc. Pour conclure, au cours de notre projet, nous avons entamé une démarche, à mi-chemin entre la gestion du projet et l’auto-formation, qui a permis de mettre la main sur de nombreuses ressources et composants. Ceci nous a permis de passer toutes les étapes de développement (gestion de projet, analyse, conception, réalisation, débogage, tests) avec succès et ce, selon le calendrier au préalablement défini.</a:t>
            </a:r>
          </a:p>
          <a:p>
            <a:pPr>
              <a:lnSpc>
                <a:spcPct val="150000"/>
              </a:lnSpc>
            </a:pPr>
            <a:r>
              <a:rPr lang="fr-FR" sz="2400" dirty="0">
                <a:latin typeface="Times New Roman" panose="02020603050405020304" pitchFamily="18" charset="0"/>
                <a:cs typeface="Times New Roman" panose="02020603050405020304" pitchFamily="18" charset="0"/>
              </a:rPr>
              <a:t> </a:t>
            </a:r>
          </a:p>
          <a:p>
            <a:endParaRPr lang="fr-FR" sz="2400" dirty="0"/>
          </a:p>
        </p:txBody>
      </p:sp>
    </p:spTree>
    <p:extLst>
      <p:ext uri="{BB962C8B-B14F-4D97-AF65-F5344CB8AC3E}">
        <p14:creationId xmlns:p14="http://schemas.microsoft.com/office/powerpoint/2010/main" val="10615967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E6965B6-E336-4DA8-9C1E-3C53E6B9CB63}"/>
              </a:ext>
            </a:extLst>
          </p:cNvPr>
          <p:cNvSpPr>
            <a:spLocks noGrp="1"/>
          </p:cNvSpPr>
          <p:nvPr>
            <p:ph idx="1"/>
          </p:nvPr>
        </p:nvSpPr>
        <p:spPr>
          <a:xfrm>
            <a:off x="1294362" y="1342548"/>
            <a:ext cx="9603275" cy="3450613"/>
          </a:xfrm>
          <a:noFill/>
          <a:ln>
            <a:noFill/>
          </a:ln>
        </p:spPr>
        <p:style>
          <a:lnRef idx="1">
            <a:schemeClr val="accent2"/>
          </a:lnRef>
          <a:fillRef idx="2">
            <a:schemeClr val="accent2"/>
          </a:fillRef>
          <a:effectRef idx="1">
            <a:schemeClr val="accent2"/>
          </a:effectRef>
          <a:fontRef idx="minor">
            <a:schemeClr val="dk1"/>
          </a:fontRef>
        </p:style>
        <p:txBody>
          <a:bodyPr/>
          <a:lstStyle/>
          <a:p>
            <a:pPr algn="ctr"/>
            <a:endParaRPr lang="fr-FR" b="1" dirty="0">
              <a:effectLst>
                <a:outerShdw blurRad="38100" dist="38100" dir="2700000" algn="tl">
                  <a:srgbClr val="000000">
                    <a:alpha val="43137"/>
                  </a:srgbClr>
                </a:outerShdw>
              </a:effectLst>
            </a:endParaRPr>
          </a:p>
          <a:p>
            <a:pPr algn="ctr"/>
            <a:r>
              <a:rPr lang="fr-FR" sz="2400" dirty="0">
                <a:solidFill>
                  <a:schemeClr val="tx1"/>
                </a:solidFill>
                <a:latin typeface="Times New Roman" panose="02020603050405020304" pitchFamily="18" charset="0"/>
                <a:cs typeface="Times New Roman" panose="02020603050405020304" pitchFamily="18" charset="0"/>
              </a:rPr>
              <a:t>Nous espérons donc avoir atteint l'objectif désiré et que le fruit de ce projet sera pris en considération par d'autres utilisateurs dans le but d'être exploité.</a:t>
            </a:r>
            <a:endParaRPr lang="fr-FR"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r>
              <a:rPr lang="fr-FR" sz="2800" b="1" dirty="0">
                <a:solidFill>
                  <a:schemeClr val="tx1"/>
                </a:solidFill>
                <a:effectLst>
                  <a:outerShdw blurRad="38100" dist="38100" dir="2700000" algn="tl">
                    <a:srgbClr val="000000">
                      <a:alpha val="43137"/>
                    </a:srgbClr>
                  </a:outerShdw>
                </a:effectLst>
              </a:rPr>
              <a:t>MERCI POUR VOTRE  ATTENTION !</a:t>
            </a:r>
          </a:p>
        </p:txBody>
      </p:sp>
    </p:spTree>
    <p:extLst>
      <p:ext uri="{BB962C8B-B14F-4D97-AF65-F5344CB8AC3E}">
        <p14:creationId xmlns:p14="http://schemas.microsoft.com/office/powerpoint/2010/main" val="4013936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ABA1D2-A546-4F8D-8EF1-921BE688379D}"/>
              </a:ext>
            </a:extLst>
          </p:cNvPr>
          <p:cNvSpPr>
            <a:spLocks noGrp="1"/>
          </p:cNvSpPr>
          <p:nvPr>
            <p:ph type="title"/>
          </p:nvPr>
        </p:nvSpPr>
        <p:spPr/>
        <p:txBody>
          <a:bodyPr/>
          <a:lstStyle/>
          <a:p>
            <a:r>
              <a:rPr lang="fr-FR" dirty="0"/>
              <a:t>Introduction générale</a:t>
            </a:r>
          </a:p>
        </p:txBody>
      </p:sp>
      <p:sp>
        <p:nvSpPr>
          <p:cNvPr id="3" name="Espace réservé du contenu 2">
            <a:extLst>
              <a:ext uri="{FF2B5EF4-FFF2-40B4-BE49-F238E27FC236}">
                <a16:creationId xmlns:a16="http://schemas.microsoft.com/office/drawing/2014/main" id="{3548CF14-880B-4D1D-BC2B-D717F600EBAD}"/>
              </a:ext>
            </a:extLst>
          </p:cNvPr>
          <p:cNvSpPr>
            <a:spLocks noGrp="1"/>
          </p:cNvSpPr>
          <p:nvPr>
            <p:ph idx="1"/>
          </p:nvPr>
        </p:nvSpPr>
        <p:spPr>
          <a:xfrm>
            <a:off x="677334" y="1745673"/>
            <a:ext cx="10988194" cy="4655127"/>
          </a:xfrm>
          <a:noFill/>
          <a:ln>
            <a:noFill/>
          </a:ln>
        </p:spPr>
        <p:style>
          <a:lnRef idx="1">
            <a:schemeClr val="accent2"/>
          </a:lnRef>
          <a:fillRef idx="2">
            <a:schemeClr val="accent2"/>
          </a:fillRef>
          <a:effectRef idx="1">
            <a:schemeClr val="accent2"/>
          </a:effectRef>
          <a:fontRef idx="minor">
            <a:schemeClr val="dk1"/>
          </a:fontRef>
        </p:style>
        <p:txBody>
          <a:bodyPr>
            <a:normAutofit fontScale="25000" lnSpcReduction="20000"/>
          </a:bodyPr>
          <a:lstStyle/>
          <a:p>
            <a:pPr algn="just">
              <a:lnSpc>
                <a:spcPct val="170000"/>
              </a:lnSpc>
            </a:pPr>
            <a:r>
              <a:rPr lang="fr-FR" sz="9600" dirty="0">
                <a:latin typeface="Times New Roman" panose="02020603050405020304" pitchFamily="18" charset="0"/>
                <a:cs typeface="Times New Roman" panose="02020603050405020304" pitchFamily="18" charset="0"/>
              </a:rPr>
              <a:t>Le développement de l'informatique a vu l'apparition de nouveaux matériaux et logiciels qui minimisent le temps de traitements pour les informations et généralement toutes les différentes recherches, c’est une étape indispensable dans la réalisation moderne des projets. </a:t>
            </a:r>
          </a:p>
          <a:p>
            <a:pPr algn="just">
              <a:lnSpc>
                <a:spcPct val="170000"/>
              </a:lnSpc>
            </a:pPr>
            <a:r>
              <a:rPr lang="fr-FR" sz="9600" dirty="0">
                <a:latin typeface="Times New Roman" panose="02020603050405020304" pitchFamily="18" charset="0"/>
                <a:cs typeface="Times New Roman" panose="02020603050405020304" pitchFamily="18" charset="0"/>
              </a:rPr>
              <a:t>L'objectif de notre étude, est la conception d'un nouveau système automatisé de gestion d’emprunt de la bibliothèque pour améliorer les résultats diminuer le plus possible les anomalies existantes.</a:t>
            </a:r>
          </a:p>
          <a:p>
            <a:endParaRPr lang="fr-FR" dirty="0"/>
          </a:p>
        </p:txBody>
      </p:sp>
    </p:spTree>
    <p:extLst>
      <p:ext uri="{BB962C8B-B14F-4D97-AF65-F5344CB8AC3E}">
        <p14:creationId xmlns:p14="http://schemas.microsoft.com/office/powerpoint/2010/main" val="141638287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29E089-00F0-4425-8F64-983657FD1962}"/>
              </a:ext>
            </a:extLst>
          </p:cNvPr>
          <p:cNvSpPr>
            <a:spLocks noGrp="1"/>
          </p:cNvSpPr>
          <p:nvPr>
            <p:ph type="title"/>
          </p:nvPr>
        </p:nvSpPr>
        <p:spPr/>
        <p:txBody>
          <a:bodyPr/>
          <a:lstStyle/>
          <a:p>
            <a:r>
              <a:rPr lang="fr-FR" dirty="0"/>
              <a:t>Introduction générale </a:t>
            </a:r>
          </a:p>
        </p:txBody>
      </p:sp>
      <p:sp>
        <p:nvSpPr>
          <p:cNvPr id="3" name="Espace réservé du contenu 2">
            <a:extLst>
              <a:ext uri="{FF2B5EF4-FFF2-40B4-BE49-F238E27FC236}">
                <a16:creationId xmlns:a16="http://schemas.microsoft.com/office/drawing/2014/main" id="{E7876BF9-ADE1-4413-BCBB-50E3FB59BF55}"/>
              </a:ext>
            </a:extLst>
          </p:cNvPr>
          <p:cNvSpPr>
            <a:spLocks noGrp="1"/>
          </p:cNvSpPr>
          <p:nvPr>
            <p:ph idx="1"/>
          </p:nvPr>
        </p:nvSpPr>
        <p:spPr>
          <a:xfrm>
            <a:off x="720436" y="1744953"/>
            <a:ext cx="10794230" cy="4337193"/>
          </a:xfrm>
          <a:noFill/>
          <a:ln>
            <a:noFill/>
          </a:ln>
        </p:spPr>
        <p:style>
          <a:lnRef idx="1">
            <a:schemeClr val="accent2"/>
          </a:lnRef>
          <a:fillRef idx="2">
            <a:schemeClr val="accent2"/>
          </a:fillRef>
          <a:effectRef idx="1">
            <a:schemeClr val="accent2"/>
          </a:effectRef>
          <a:fontRef idx="minor">
            <a:schemeClr val="dk1"/>
          </a:fontRef>
        </p:style>
        <p:txBody>
          <a:bodyPr>
            <a:noAutofit/>
          </a:bodyPr>
          <a:lstStyle/>
          <a:p>
            <a:pPr algn="just">
              <a:lnSpc>
                <a:spcPct val="150000"/>
              </a:lnSpc>
            </a:pPr>
            <a:r>
              <a:rPr lang="fr-FR" sz="2400" dirty="0"/>
              <a:t>Dans la première partie nous établissons un cahier de charge précis à respecter faisant ressortir les fonctionnalités requises de notre application;  nous feront ensuite ressortir une modélisation à laquelle on à aboutit en analysant le projet et ses fonctionnalités avant de passer à une étude technique et un récapitulatif des matériaux utilisés lors de la conception ;on terminera ensuite en présentant des captures d’ écran des interfaces de notre application suivi d’une conclusion Générale.</a:t>
            </a:r>
          </a:p>
        </p:txBody>
      </p:sp>
    </p:spTree>
    <p:extLst>
      <p:ext uri="{BB962C8B-B14F-4D97-AF65-F5344CB8AC3E}">
        <p14:creationId xmlns:p14="http://schemas.microsoft.com/office/powerpoint/2010/main" val="156288198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A472CF-5EBF-4567-9D4C-D959A5938F73}"/>
              </a:ext>
            </a:extLst>
          </p:cNvPr>
          <p:cNvSpPr>
            <a:spLocks noGrp="1"/>
          </p:cNvSpPr>
          <p:nvPr>
            <p:ph type="title"/>
          </p:nvPr>
        </p:nvSpPr>
        <p:spPr/>
        <p:txBody>
          <a:bodyPr/>
          <a:lstStyle/>
          <a:p>
            <a:r>
              <a:rPr lang="fr-FR" dirty="0"/>
              <a:t>Cahier de charge</a:t>
            </a:r>
          </a:p>
        </p:txBody>
      </p:sp>
      <p:sp>
        <p:nvSpPr>
          <p:cNvPr id="3" name="Espace réservé du contenu 2">
            <a:extLst>
              <a:ext uri="{FF2B5EF4-FFF2-40B4-BE49-F238E27FC236}">
                <a16:creationId xmlns:a16="http://schemas.microsoft.com/office/drawing/2014/main" id="{C3CEFF07-60FA-47EA-A7B4-A9579BFC98C2}"/>
              </a:ext>
            </a:extLst>
          </p:cNvPr>
          <p:cNvSpPr>
            <a:spLocks noGrp="1"/>
          </p:cNvSpPr>
          <p:nvPr>
            <p:ph idx="1"/>
          </p:nvPr>
        </p:nvSpPr>
        <p:spPr>
          <a:xfrm>
            <a:off x="677333" y="2160589"/>
            <a:ext cx="10586411" cy="4392611"/>
          </a:xfrm>
          <a:noFill/>
          <a:ln>
            <a:noFill/>
          </a:ln>
        </p:spPr>
        <p:style>
          <a:lnRef idx="1">
            <a:schemeClr val="accent2"/>
          </a:lnRef>
          <a:fillRef idx="2">
            <a:schemeClr val="accent2"/>
          </a:fillRef>
          <a:effectRef idx="1">
            <a:schemeClr val="accent2"/>
          </a:effectRef>
          <a:fontRef idx="minor">
            <a:schemeClr val="dk1"/>
          </a:fontRef>
        </p:style>
        <p:txBody>
          <a:bodyPr>
            <a:normAutofit fontScale="92500"/>
          </a:bodyPr>
          <a:lstStyle/>
          <a:p>
            <a:pPr algn="ctr">
              <a:buFont typeface="Wingdings" panose="05000000000000000000" pitchFamily="2" charset="2"/>
              <a:buChar char="Ø"/>
            </a:pPr>
            <a:r>
              <a:rPr lang="fr-FR" sz="3000" dirty="0">
                <a:latin typeface="Times New Roman" panose="02020603050405020304" pitchFamily="18" charset="0"/>
                <a:cs typeface="Times New Roman" panose="02020603050405020304" pitchFamily="18" charset="0"/>
              </a:rPr>
              <a:t>Fonctionnalités pour l’administrateur</a:t>
            </a:r>
          </a:p>
          <a:p>
            <a:pPr algn="just">
              <a:lnSpc>
                <a:spcPct val="150000"/>
              </a:lnSpc>
              <a:buFont typeface="Wingdings" panose="05000000000000000000" pitchFamily="2" charset="2"/>
              <a:buChar char="q"/>
            </a:pPr>
            <a:r>
              <a:rPr lang="fr-FR" sz="2400" b="1" dirty="0">
                <a:latin typeface="Times New Roman" panose="02020603050405020304" pitchFamily="18" charset="0"/>
                <a:cs typeface="Times New Roman" panose="02020603050405020304" pitchFamily="18" charset="0"/>
              </a:rPr>
              <a:t>Insérer des livres </a:t>
            </a:r>
          </a:p>
          <a:p>
            <a:pPr algn="just">
              <a:lnSpc>
                <a:spcPct val="150000"/>
              </a:lnSpc>
            </a:pPr>
            <a:r>
              <a:rPr lang="fr-FR" sz="2400" dirty="0">
                <a:latin typeface="Times New Roman" panose="02020603050405020304" pitchFamily="18" charset="0"/>
                <a:cs typeface="Times New Roman" panose="02020603050405020304" pitchFamily="18" charset="0"/>
              </a:rPr>
              <a:t>Insérer directement des livres dans la base à partir du site web. </a:t>
            </a:r>
          </a:p>
          <a:p>
            <a:pPr algn="just">
              <a:lnSpc>
                <a:spcPct val="150000"/>
              </a:lnSpc>
              <a:buFont typeface="Wingdings" panose="05000000000000000000" pitchFamily="2" charset="2"/>
              <a:buChar char="q"/>
            </a:pPr>
            <a:r>
              <a:rPr lang="fr-FR" sz="2400" b="1" dirty="0">
                <a:latin typeface="Times New Roman" panose="02020603050405020304" pitchFamily="18" charset="0"/>
                <a:cs typeface="Times New Roman" panose="02020603050405020304" pitchFamily="18" charset="0"/>
              </a:rPr>
              <a:t>Emprunter des livres </a:t>
            </a:r>
          </a:p>
          <a:p>
            <a:pPr algn="just">
              <a:lnSpc>
                <a:spcPct val="150000"/>
              </a:lnSpc>
            </a:pPr>
            <a:r>
              <a:rPr lang="fr-FR" sz="2400" dirty="0">
                <a:latin typeface="Times New Roman" panose="02020603050405020304" pitchFamily="18" charset="0"/>
                <a:cs typeface="Times New Roman" panose="02020603050405020304" pitchFamily="18" charset="0"/>
              </a:rPr>
              <a:t>Pouvoir emprunter et reprendre les livres qui sont dans la base aux adhérant </a:t>
            </a:r>
          </a:p>
          <a:p>
            <a:pPr algn="just">
              <a:lnSpc>
                <a:spcPct val="150000"/>
              </a:lnSpc>
              <a:buFont typeface="Wingdings" panose="05000000000000000000" pitchFamily="2" charset="2"/>
              <a:buChar char="q"/>
            </a:pPr>
            <a:r>
              <a:rPr lang="fr-FR" sz="2400" b="1" dirty="0">
                <a:latin typeface="Times New Roman" panose="02020603050405020304" pitchFamily="18" charset="0"/>
                <a:cs typeface="Times New Roman" panose="02020603050405020304" pitchFamily="18" charset="0"/>
              </a:rPr>
              <a:t>Supprimer des livres </a:t>
            </a:r>
          </a:p>
          <a:p>
            <a:pPr algn="just">
              <a:lnSpc>
                <a:spcPct val="150000"/>
              </a:lnSpc>
            </a:pPr>
            <a:r>
              <a:rPr lang="fr-FR" sz="2400" dirty="0">
                <a:latin typeface="Times New Roman" panose="02020603050405020304" pitchFamily="18" charset="0"/>
                <a:cs typeface="Times New Roman" panose="02020603050405020304" pitchFamily="18" charset="0"/>
              </a:rPr>
              <a:t>L’admin doit pouvoir supprimer les livres qui ne sont plus disponible dans la bibliothèque</a:t>
            </a:r>
          </a:p>
          <a:p>
            <a:endParaRPr lang="fr-FR" sz="2400" dirty="0"/>
          </a:p>
        </p:txBody>
      </p:sp>
    </p:spTree>
    <p:extLst>
      <p:ext uri="{BB962C8B-B14F-4D97-AF65-F5344CB8AC3E}">
        <p14:creationId xmlns:p14="http://schemas.microsoft.com/office/powerpoint/2010/main" val="381495861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B4651C-2C16-4DEE-B965-BD1E6C082D85}"/>
              </a:ext>
            </a:extLst>
          </p:cNvPr>
          <p:cNvSpPr>
            <a:spLocks noGrp="1"/>
          </p:cNvSpPr>
          <p:nvPr>
            <p:ph type="title"/>
          </p:nvPr>
        </p:nvSpPr>
        <p:spPr/>
        <p:txBody>
          <a:bodyPr/>
          <a:lstStyle/>
          <a:p>
            <a:r>
              <a:rPr lang="fr-FR" dirty="0"/>
              <a:t>Cahier de charge</a:t>
            </a:r>
          </a:p>
        </p:txBody>
      </p:sp>
      <p:sp>
        <p:nvSpPr>
          <p:cNvPr id="3" name="Espace réservé du contenu 2">
            <a:extLst>
              <a:ext uri="{FF2B5EF4-FFF2-40B4-BE49-F238E27FC236}">
                <a16:creationId xmlns:a16="http://schemas.microsoft.com/office/drawing/2014/main" id="{A89D243C-A77E-411F-9A6A-BB14223CBF08}"/>
              </a:ext>
            </a:extLst>
          </p:cNvPr>
          <p:cNvSpPr>
            <a:spLocks noGrp="1"/>
          </p:cNvSpPr>
          <p:nvPr>
            <p:ph idx="1"/>
          </p:nvPr>
        </p:nvSpPr>
        <p:spPr>
          <a:xfrm>
            <a:off x="677333" y="2160589"/>
            <a:ext cx="10364739" cy="4087811"/>
          </a:xfrm>
          <a:noFill/>
          <a:ln>
            <a:noFill/>
          </a:ln>
        </p:spPr>
        <p:style>
          <a:lnRef idx="1">
            <a:schemeClr val="accent2"/>
          </a:lnRef>
          <a:fillRef idx="2">
            <a:schemeClr val="accent2"/>
          </a:fillRef>
          <a:effectRef idx="1">
            <a:schemeClr val="accent2"/>
          </a:effectRef>
          <a:fontRef idx="minor">
            <a:schemeClr val="dk1"/>
          </a:fontRef>
        </p:style>
        <p:txBody>
          <a:bodyPr>
            <a:normAutofit fontScale="85000" lnSpcReduction="20000"/>
          </a:bodyPr>
          <a:lstStyle/>
          <a:p>
            <a:pPr algn="ctr">
              <a:buFont typeface="Wingdings" panose="05000000000000000000" pitchFamily="2" charset="2"/>
              <a:buChar char="Ø"/>
            </a:pPr>
            <a:r>
              <a:rPr lang="fr-FR" sz="2800" b="1" dirty="0"/>
              <a:t>Fonctions relatives à l'interface</a:t>
            </a:r>
          </a:p>
          <a:p>
            <a:pPr algn="just">
              <a:lnSpc>
                <a:spcPct val="150000"/>
              </a:lnSpc>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Se connecter au site en tant qu’administrateur</a:t>
            </a:r>
          </a:p>
          <a:p>
            <a:pPr algn="just">
              <a:lnSpc>
                <a:spcPct val="150000"/>
              </a:lnSpc>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La connexion se fait via un login et un mot de passe. </a:t>
            </a:r>
          </a:p>
          <a:p>
            <a:pPr algn="just">
              <a:lnSpc>
                <a:spcPct val="150000"/>
              </a:lnSpc>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Consulter la liste des livres dans la base de données </a:t>
            </a:r>
          </a:p>
          <a:p>
            <a:pPr algn="just">
              <a:lnSpc>
                <a:spcPct val="150000"/>
              </a:lnSpc>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Consulter la liste des livres disponible dans la bibliothèque. </a:t>
            </a:r>
          </a:p>
          <a:p>
            <a:pPr algn="just">
              <a:lnSpc>
                <a:spcPct val="150000"/>
              </a:lnSpc>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Visionner la liste des livres prêter et des personnes ayant effectuer les prêts</a:t>
            </a:r>
          </a:p>
          <a:p>
            <a:pPr algn="just">
              <a:lnSpc>
                <a:spcPct val="150000"/>
              </a:lnSpc>
              <a:buFont typeface="Wingdings" panose="05000000000000000000" pitchFamily="2" charset="2"/>
              <a:buChar char="Ø"/>
            </a:pPr>
            <a:r>
              <a:rPr lang="fr-FR" sz="2400" dirty="0">
                <a:latin typeface="Times New Roman" panose="02020603050405020304" pitchFamily="18" charset="0"/>
                <a:cs typeface="Times New Roman" panose="02020603050405020304" pitchFamily="18" charset="0"/>
              </a:rPr>
              <a:t>Les données doivent également être stockez sur le serveur sans limite de durée et être accessible à l’admin à tout moment.</a:t>
            </a:r>
          </a:p>
          <a:p>
            <a:endParaRPr lang="fr-FR" dirty="0"/>
          </a:p>
          <a:p>
            <a:endParaRPr lang="fr-FR" dirty="0"/>
          </a:p>
        </p:txBody>
      </p:sp>
    </p:spTree>
    <p:extLst>
      <p:ext uri="{BB962C8B-B14F-4D97-AF65-F5344CB8AC3E}">
        <p14:creationId xmlns:p14="http://schemas.microsoft.com/office/powerpoint/2010/main" val="244817806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0D5562-1244-4777-8162-8C1A1E575218}"/>
              </a:ext>
            </a:extLst>
          </p:cNvPr>
          <p:cNvSpPr>
            <a:spLocks noGrp="1"/>
          </p:cNvSpPr>
          <p:nvPr>
            <p:ph type="title"/>
          </p:nvPr>
        </p:nvSpPr>
        <p:spPr>
          <a:xfrm>
            <a:off x="997528" y="839789"/>
            <a:ext cx="8596668" cy="1320800"/>
          </a:xfrm>
        </p:spPr>
        <p:txBody>
          <a:bodyPr/>
          <a:lstStyle/>
          <a:p>
            <a:r>
              <a:rPr lang="fr-FR" dirty="0"/>
              <a:t>Modélisation</a:t>
            </a:r>
          </a:p>
        </p:txBody>
      </p:sp>
      <p:sp>
        <p:nvSpPr>
          <p:cNvPr id="3" name="Espace réservé du contenu 2">
            <a:extLst>
              <a:ext uri="{FF2B5EF4-FFF2-40B4-BE49-F238E27FC236}">
                <a16:creationId xmlns:a16="http://schemas.microsoft.com/office/drawing/2014/main" id="{FD8EC7C8-10EA-4772-A87F-56D225959A95}"/>
              </a:ext>
            </a:extLst>
          </p:cNvPr>
          <p:cNvSpPr>
            <a:spLocks noGrp="1"/>
          </p:cNvSpPr>
          <p:nvPr>
            <p:ph idx="1"/>
          </p:nvPr>
        </p:nvSpPr>
        <p:spPr>
          <a:xfrm>
            <a:off x="677333" y="2160589"/>
            <a:ext cx="10517139" cy="4406466"/>
          </a:xfrm>
          <a:noFill/>
          <a:ln>
            <a:noFill/>
          </a:ln>
        </p:spPr>
        <p:style>
          <a:lnRef idx="1">
            <a:schemeClr val="accent2"/>
          </a:lnRef>
          <a:fillRef idx="2">
            <a:schemeClr val="accent2"/>
          </a:fillRef>
          <a:effectRef idx="1">
            <a:schemeClr val="accent2"/>
          </a:effectRef>
          <a:fontRef idx="minor">
            <a:schemeClr val="dk1"/>
          </a:fontRef>
        </p:style>
        <p:txBody>
          <a:bodyPr>
            <a:normAutofit/>
          </a:bodyPr>
          <a:lstStyle/>
          <a:p>
            <a:pPr algn="just">
              <a:lnSpc>
                <a:spcPct val="150000"/>
              </a:lnSpc>
            </a:pPr>
            <a:r>
              <a:rPr lang="fr-FR" sz="2400" dirty="0">
                <a:latin typeface="Times New Roman" panose="02020603050405020304" pitchFamily="18" charset="0"/>
                <a:cs typeface="Times New Roman" panose="02020603050405020304" pitchFamily="18" charset="0"/>
              </a:rPr>
              <a:t>Dans le cycle de vie de notre projet, la conception représente une phase primordiale et déterminante pour produire une application de haute qualité.</a:t>
            </a:r>
          </a:p>
          <a:p>
            <a:pPr algn="just">
              <a:lnSpc>
                <a:spcPct val="150000"/>
              </a:lnSpc>
            </a:pPr>
            <a:r>
              <a:rPr lang="fr-FR" sz="2400" dirty="0">
                <a:latin typeface="Times New Roman" panose="02020603050405020304" pitchFamily="18" charset="0"/>
                <a:cs typeface="Times New Roman" panose="02020603050405020304" pitchFamily="18" charset="0"/>
              </a:rPr>
              <a:t>Dans ce qui suit nous présentons les modèle conceptuel, logique et physique de donnée.</a:t>
            </a:r>
          </a:p>
          <a:p>
            <a:pPr algn="just">
              <a:lnSpc>
                <a:spcPct val="150000"/>
              </a:lnSpc>
            </a:pPr>
            <a:r>
              <a:rPr lang="fr-FR" sz="2400" dirty="0">
                <a:latin typeface="Times New Roman" panose="02020603050405020304" pitchFamily="18" charset="0"/>
                <a:cs typeface="Times New Roman" panose="02020603050405020304" pitchFamily="18" charset="0"/>
              </a:rPr>
              <a:t>Puis nous passerons à la description des classes participantes dans le diagramme des classes, et nous construirons le modèle relationnel à partir des classes de l’application, et sa en suivant les règles du passage au relationnel.</a:t>
            </a:r>
          </a:p>
          <a:p>
            <a:endParaRPr lang="fr-FR" dirty="0"/>
          </a:p>
        </p:txBody>
      </p:sp>
    </p:spTree>
    <p:extLst>
      <p:ext uri="{BB962C8B-B14F-4D97-AF65-F5344CB8AC3E}">
        <p14:creationId xmlns:p14="http://schemas.microsoft.com/office/powerpoint/2010/main" val="389226189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8A16CC6-8885-440D-BF75-7EFA44DA010E}"/>
              </a:ext>
            </a:extLst>
          </p:cNvPr>
          <p:cNvSpPr>
            <a:spLocks noGrp="1"/>
          </p:cNvSpPr>
          <p:nvPr>
            <p:ph idx="4294967295"/>
          </p:nvPr>
        </p:nvSpPr>
        <p:spPr>
          <a:xfrm>
            <a:off x="0" y="107950"/>
            <a:ext cx="11476038" cy="5935663"/>
          </a:xfrm>
        </p:spPr>
        <p:txBody>
          <a:bodyPr>
            <a:normAutofit/>
          </a:bodyPr>
          <a:lstStyle/>
          <a:p>
            <a:pPr algn="ctr"/>
            <a:r>
              <a:rPr lang="fr-FR" b="1" dirty="0">
                <a:solidFill>
                  <a:schemeClr val="accent2"/>
                </a:solidFill>
              </a:rPr>
              <a:t>Diagramme MCD</a:t>
            </a:r>
          </a:p>
          <a:p>
            <a:pPr algn="ctr"/>
            <a:endParaRPr lang="fr-FR" b="1" dirty="0">
              <a:solidFill>
                <a:schemeClr val="accent2"/>
              </a:solidFill>
            </a:endParaRPr>
          </a:p>
        </p:txBody>
      </p:sp>
      <p:pic>
        <p:nvPicPr>
          <p:cNvPr id="4" name="Image 3">
            <a:extLst>
              <a:ext uri="{FF2B5EF4-FFF2-40B4-BE49-F238E27FC236}">
                <a16:creationId xmlns:a16="http://schemas.microsoft.com/office/drawing/2014/main" id="{93EC3DBB-E9CF-4F26-9627-C833DD49F58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37322" y="566099"/>
            <a:ext cx="11582399" cy="5476891"/>
          </a:xfrm>
          <a:prstGeom prst="rect">
            <a:avLst/>
          </a:prstGeom>
          <a:noFill/>
          <a:ln>
            <a:noFill/>
          </a:ln>
        </p:spPr>
      </p:pic>
    </p:spTree>
    <p:extLst>
      <p:ext uri="{BB962C8B-B14F-4D97-AF65-F5344CB8AC3E}">
        <p14:creationId xmlns:p14="http://schemas.microsoft.com/office/powerpoint/2010/main" val="178213766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D8E7DB59-E36D-4102-9A1C-6485C2A1F6E5}"/>
              </a:ext>
            </a:extLst>
          </p:cNvPr>
          <p:cNvSpPr>
            <a:spLocks noGrp="1"/>
          </p:cNvSpPr>
          <p:nvPr>
            <p:ph idx="4294967295"/>
          </p:nvPr>
        </p:nvSpPr>
        <p:spPr>
          <a:xfrm>
            <a:off x="0" y="292100"/>
            <a:ext cx="11477625" cy="5807075"/>
          </a:xfrm>
        </p:spPr>
        <p:txBody>
          <a:bodyPr/>
          <a:lstStyle/>
          <a:p>
            <a:pPr algn="ctr"/>
            <a:r>
              <a:rPr lang="fr-FR" b="1" dirty="0">
                <a:solidFill>
                  <a:schemeClr val="accent2"/>
                </a:solidFill>
              </a:rPr>
              <a:t>Diagrammes MLD</a:t>
            </a:r>
          </a:p>
          <a:p>
            <a:endParaRPr lang="fr-FR" dirty="0"/>
          </a:p>
        </p:txBody>
      </p:sp>
      <p:pic>
        <p:nvPicPr>
          <p:cNvPr id="6" name="Image 5">
            <a:extLst>
              <a:ext uri="{FF2B5EF4-FFF2-40B4-BE49-F238E27FC236}">
                <a16:creationId xmlns:a16="http://schemas.microsoft.com/office/drawing/2014/main" id="{7A856888-AB36-4E44-881D-15A4A7D0F1C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2122" y="758687"/>
            <a:ext cx="10707756" cy="5340626"/>
          </a:xfrm>
          <a:prstGeom prst="rect">
            <a:avLst/>
          </a:prstGeom>
          <a:noFill/>
          <a:ln>
            <a:noFill/>
          </a:ln>
        </p:spPr>
      </p:pic>
    </p:spTree>
    <p:extLst>
      <p:ext uri="{BB962C8B-B14F-4D97-AF65-F5344CB8AC3E}">
        <p14:creationId xmlns:p14="http://schemas.microsoft.com/office/powerpoint/2010/main" val="639147137"/>
      </p:ext>
    </p:extLst>
  </p:cSld>
  <p:clrMapOvr>
    <a:masterClrMapping/>
  </p:clrMapOvr>
  <p:transition spd="slow">
    <p:wipe/>
  </p:transition>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371</TotalTime>
  <Words>913</Words>
  <Application>Microsoft Office PowerPoint</Application>
  <PresentationFormat>Grand écran</PresentationFormat>
  <Paragraphs>162</Paragraphs>
  <Slides>27</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27</vt:i4>
      </vt:variant>
    </vt:vector>
  </HeadingPairs>
  <TitlesOfParts>
    <vt:vector size="34" baseType="lpstr">
      <vt:lpstr>Arial</vt:lpstr>
      <vt:lpstr>Calibri Light</vt:lpstr>
      <vt:lpstr>Times New Roman</vt:lpstr>
      <vt:lpstr>Trebuchet MS</vt:lpstr>
      <vt:lpstr>Wingdings</vt:lpstr>
      <vt:lpstr>Wingdings 3</vt:lpstr>
      <vt:lpstr>Facette</vt:lpstr>
      <vt:lpstr>  Conception et implémentation d’une application web de gestion des entrées sorties d’une bibliothèque </vt:lpstr>
      <vt:lpstr>Sommaires</vt:lpstr>
      <vt:lpstr>Introduction générale</vt:lpstr>
      <vt:lpstr>Introduction générale </vt:lpstr>
      <vt:lpstr>Cahier de charge</vt:lpstr>
      <vt:lpstr>Cahier de charge</vt:lpstr>
      <vt:lpstr>Modélisation</vt:lpstr>
      <vt:lpstr>Présentation PowerPoint</vt:lpstr>
      <vt:lpstr>Présentation PowerPoint</vt:lpstr>
      <vt:lpstr>Présentation PowerPoint</vt:lpstr>
      <vt:lpstr>Etude technique </vt:lpstr>
      <vt:lpstr>Etude technique</vt:lpstr>
      <vt:lpstr>Etude technique</vt:lpstr>
      <vt:lpstr>Présentation de quelques interfaces de l’application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Conception et implémentation d’une application web de gestion d’une bibliothèque entrée sortie</dc:title>
  <dc:creator>user</dc:creator>
  <cp:lastModifiedBy>user</cp:lastModifiedBy>
  <cp:revision>31</cp:revision>
  <dcterms:created xsi:type="dcterms:W3CDTF">2021-05-21T05:18:48Z</dcterms:created>
  <dcterms:modified xsi:type="dcterms:W3CDTF">2021-05-22T10:35:07Z</dcterms:modified>
</cp:coreProperties>
</file>